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318" r:id="rId2"/>
    <p:sldId id="262" r:id="rId3"/>
    <p:sldId id="321" r:id="rId4"/>
    <p:sldId id="323" r:id="rId5"/>
    <p:sldId id="258" r:id="rId6"/>
    <p:sldId id="324" r:id="rId7"/>
    <p:sldId id="300" r:id="rId8"/>
    <p:sldId id="259" r:id="rId9"/>
    <p:sldId id="278" r:id="rId10"/>
    <p:sldId id="315" r:id="rId11"/>
    <p:sldId id="267" r:id="rId12"/>
    <p:sldId id="316" r:id="rId13"/>
    <p:sldId id="320" r:id="rId14"/>
    <p:sldId id="303" r:id="rId15"/>
    <p:sldId id="304" r:id="rId16"/>
    <p:sldId id="309" r:id="rId17"/>
    <p:sldId id="274" r:id="rId18"/>
    <p:sldId id="302" r:id="rId19"/>
    <p:sldId id="310" r:id="rId20"/>
    <p:sldId id="312" r:id="rId21"/>
    <p:sldId id="314" r:id="rId22"/>
    <p:sldId id="268" r:id="rId23"/>
    <p:sldId id="325" r:id="rId24"/>
    <p:sldId id="282" r:id="rId25"/>
    <p:sldId id="317" r:id="rId26"/>
    <p:sldId id="319" r:id="rId27"/>
    <p:sldId id="275" r:id="rId28"/>
    <p:sldId id="272" r:id="rId29"/>
    <p:sldId id="326" r:id="rId30"/>
    <p:sldId id="327" r:id="rId31"/>
    <p:sldId id="311" r:id="rId32"/>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43">
          <p15:clr>
            <a:srgbClr val="A4A3A4"/>
          </p15:clr>
        </p15:guide>
        <p15:guide id="2" pos="28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春波 赵" initials="春波"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DD41"/>
    <a:srgbClr val="3D504B"/>
    <a:srgbClr val="DF3621"/>
    <a:srgbClr val="5E7465"/>
    <a:srgbClr val="5C7672"/>
    <a:srgbClr val="3B5246"/>
    <a:srgbClr val="5F8D8D"/>
    <a:srgbClr val="626262"/>
    <a:srgbClr val="224053"/>
    <a:srgbClr val="273C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1" d="100"/>
          <a:sy n="81" d="100"/>
        </p:scale>
        <p:origin x="725" y="53"/>
      </p:cViewPr>
      <p:guideLst>
        <p:guide orient="horz" pos="2143"/>
        <p:guide pos="2885"/>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t>2022/12/9</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t>‹#›</a:t>
            </a:fld>
            <a:endParaRPr lang="zh-CN" altLang="en-US"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pPr fontAlgn="base"/>
            <a:fld id="{D2A48B96-639E-45A3-A0BA-2464DFDB1FAA}" type="datetimeFigureOut">
              <a:rPr lang="zh-CN" altLang="en-US" strike="noStrike" noProof="1" smtClean="0">
                <a:latin typeface="Calibri" panose="020F0502020204030204" pitchFamily="34" charset="0"/>
                <a:ea typeface="Arial" panose="020B0604020202020204" pitchFamily="34" charset="0"/>
                <a:cs typeface="+mn-cs"/>
              </a:rPr>
              <a:t>2022/12/9</a:t>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lstStyle/>
          <a:p>
            <a:pPr lvl="0"/>
            <a:r>
              <a:rPr lang="zh-CN" altLang="en-US"/>
              <a:t>Click to edit Master text style</a:t>
            </a:r>
          </a:p>
          <a:p>
            <a:pPr lvl="1" indent="0"/>
            <a:r>
              <a:rPr lang="zh-CN" altLang="en-US"/>
              <a:t>Second level</a:t>
            </a:r>
          </a:p>
          <a:p>
            <a:pPr lvl="2" indent="0"/>
            <a:r>
              <a:rPr lang="zh-CN" altLang="en-US"/>
              <a:t>Third level</a:t>
            </a:r>
          </a:p>
          <a:p>
            <a:pPr lvl="3" indent="0"/>
            <a:r>
              <a:rPr lang="zh-CN" altLang="en-US"/>
              <a:t>Fourth level</a:t>
            </a:r>
          </a:p>
          <a:p>
            <a:pPr lvl="4" indent="0"/>
            <a:r>
              <a:rPr lang="zh-CN" altLang="en-US"/>
              <a:t>Fifth level</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ea typeface="Arial" panose="020B0604020202020204" pitchFamily="34" charset="0"/>
              </a:defRPr>
            </a:lvl1pPr>
          </a:lstStyle>
          <a:p>
            <a:pPr fontAlgn="base"/>
            <a:fld id="{A6837353-30EB-4A48-80EB-173D804AEFBD}" type="slidenum">
              <a:rPr lang="zh-CN" altLang="en-US" strike="noStrike" noProof="1" smtClean="0">
                <a:latin typeface="Calibri" panose="020F0502020204030204" pitchFamily="34" charset="0"/>
                <a:ea typeface="Arial" panose="020B0604020202020204" pitchFamily="34" charset="0"/>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Click to edit Master title style</a:t>
            </a:r>
          </a:p>
        </p:txBody>
      </p:sp>
      <p:sp>
        <p:nvSpPr>
          <p:cNvPr id="3" name="内容占位符 2"/>
          <p:cNvSpPr>
            <a:spLocks noGrp="1"/>
          </p:cNvSpPr>
          <p:nvPr>
            <p:ph idx="1" hasCustomPrompt="1"/>
          </p:nvPr>
        </p:nvSpPr>
        <p:spPr/>
        <p:txBody>
          <a:bodyPr/>
          <a:lstStyle/>
          <a:p>
            <a:pPr lvl="0" fontAlgn="auto"/>
            <a:r>
              <a:rPr lang="zh-CN" altLang="en-US" strike="noStrike" noProof="1"/>
              <a:t>Click to edit Master text style</a:t>
            </a:r>
          </a:p>
          <a:p>
            <a:pPr lvl="1" fontAlgn="auto"/>
            <a:r>
              <a:rPr lang="zh-CN" altLang="en-US" strike="noStrike" noProof="1"/>
              <a:t>Second level</a:t>
            </a:r>
          </a:p>
          <a:p>
            <a:pPr lvl="2" fontAlgn="auto"/>
            <a:r>
              <a:rPr lang="zh-CN" altLang="en-US" strike="noStrike" noProof="1"/>
              <a:t>Third level</a:t>
            </a:r>
          </a:p>
          <a:p>
            <a:pPr lvl="3" fontAlgn="auto"/>
            <a:r>
              <a:rPr lang="zh-CN" altLang="en-US" strike="noStrike" noProof="1"/>
              <a:t>Fourth level</a:t>
            </a:r>
          </a:p>
          <a:p>
            <a:pPr lvl="4" fontAlgn="auto"/>
            <a:r>
              <a:rPr lang="zh-CN" alt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a:xfrm>
            <a:off x="1661160" y="365125"/>
            <a:ext cx="8869680" cy="671195"/>
          </a:xfrm>
        </p:spPr>
        <p:txBody>
          <a:bodyPr/>
          <a:lstStyle>
            <a:lvl1pPr algn="ctr">
              <a:defRPr b="1">
                <a:solidFill>
                  <a:srgbClr val="332D2D"/>
                </a:solidFill>
              </a:defRPr>
            </a:lvl1pPr>
          </a:lstStyle>
          <a:p>
            <a:r>
              <a:rPr lang="zh-CN" altLang="en-US"/>
              <a:t>Click to edit Master title style</a:t>
            </a:r>
          </a:p>
        </p:txBody>
      </p:sp>
      <p:sp>
        <p:nvSpPr>
          <p:cNvPr id="3" name="日期占位符 2"/>
          <p:cNvSpPr>
            <a:spLocks noGrp="1"/>
          </p:cNvSpPr>
          <p:nvPr>
            <p:ph type="dt" sz="half" idx="10"/>
          </p:nvPr>
        </p:nvSpPr>
        <p:spPr/>
        <p:txBody>
          <a:bodyPr/>
          <a:lstStyle/>
          <a:p>
            <a:fld id="{12711BBB-1695-42D8-9491-D28DC7CFDEA6}" type="datetimeFigureOut">
              <a:rPr lang="zh-CN" altLang="en-US" smtClean="0"/>
              <a:t>2022/12/9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E6532C-EE3F-40F0-86BE-983BA5E621D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矩形 8"/>
          <p:cNvSpPr/>
          <p:nvPr userDrawn="1"/>
        </p:nvSpPr>
        <p:spPr>
          <a:xfrm>
            <a:off x="0" y="0"/>
            <a:ext cx="7894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6"/>
          </p:nvPr>
        </p:nvSpPr>
        <p:spPr>
          <a:xfrm>
            <a:off x="5029200" y="1346200"/>
            <a:ext cx="5730875" cy="4165600"/>
          </a:xfrm>
        </p:spPr>
        <p:txBody>
          <a:bodyPr/>
          <a:lstStyle/>
          <a:p>
            <a:endParaRPr lang="zh-CN" altLang="en-US"/>
          </a:p>
        </p:txBody>
      </p:sp>
      <p:sp>
        <p:nvSpPr>
          <p:cNvPr id="10" name="矩形 9"/>
          <p:cNvSpPr/>
          <p:nvPr userDrawn="1"/>
        </p:nvSpPr>
        <p:spPr>
          <a:xfrm>
            <a:off x="-182880" y="5638801"/>
            <a:ext cx="8077200" cy="382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p:cNvSpPr>
            <a:spLocks noGrp="1"/>
          </p:cNvSpPr>
          <p:nvPr>
            <p:ph type="body" sz="quarter" idx="15"/>
          </p:nvPr>
        </p:nvSpPr>
        <p:spPr>
          <a:xfrm>
            <a:off x="520700" y="3386988"/>
            <a:ext cx="5595938" cy="749300"/>
          </a:xfrm>
        </p:spPr>
        <p:txBody>
          <a:bodyPr anchor="ctr">
            <a:normAutofit/>
          </a:bodyPr>
          <a:lstStyle>
            <a:lvl1pPr marL="0" indent="0" algn="l">
              <a:buFontTx/>
              <a:buNone/>
              <a:defRPr sz="1800">
                <a:solidFill>
                  <a:schemeClr val="bg1"/>
                </a:solidFill>
              </a:defRPr>
            </a:lvl1pPr>
            <a:lvl2pPr marL="457200" indent="0">
              <a:buNone/>
              <a:defRPr/>
            </a:lvl2pPr>
          </a:lstStyle>
          <a:p>
            <a:pPr lvl="0"/>
            <a:r>
              <a:rPr lang="zh-CN" altLang="en-US" dirty="0"/>
              <a:t>单击此处编辑母版文本样式</a:t>
            </a:r>
          </a:p>
        </p:txBody>
      </p:sp>
      <p:sp>
        <p:nvSpPr>
          <p:cNvPr id="12" name="文本占位符 14"/>
          <p:cNvSpPr>
            <a:spLocks noGrp="1"/>
          </p:cNvSpPr>
          <p:nvPr>
            <p:ph type="body" sz="quarter" idx="14" hasCustomPrompt="1"/>
          </p:nvPr>
        </p:nvSpPr>
        <p:spPr>
          <a:xfrm>
            <a:off x="520700" y="1855502"/>
            <a:ext cx="5575300" cy="1573498"/>
          </a:xfrm>
        </p:spPr>
        <p:txBody>
          <a:bodyPr anchor="ctr">
            <a:noAutofit/>
          </a:bodyPr>
          <a:lstStyle>
            <a:lvl1pPr marL="0" indent="0" algn="l">
              <a:buFontTx/>
              <a:buNone/>
              <a:defRPr sz="4800">
                <a:solidFill>
                  <a:schemeClr val="bg1"/>
                </a:solidFill>
              </a:defRPr>
            </a:lvl1pPr>
          </a:lstStyle>
          <a:p>
            <a:pPr lvl="0"/>
            <a:r>
              <a:rPr lang="zh-CN" altLang="en-US" dirty="0"/>
              <a:t>单击编辑文本</a:t>
            </a:r>
          </a:p>
        </p:txBody>
      </p:sp>
      <p:sp>
        <p:nvSpPr>
          <p:cNvPr id="13" name="矩形 12"/>
          <p:cNvSpPr/>
          <p:nvPr userDrawn="1"/>
        </p:nvSpPr>
        <p:spPr>
          <a:xfrm>
            <a:off x="5029200" y="844756"/>
            <a:ext cx="7162800" cy="374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16"/>
          <p:cNvSpPr>
            <a:spLocks noGrp="1"/>
          </p:cNvSpPr>
          <p:nvPr>
            <p:ph type="body" sz="quarter" idx="15"/>
          </p:nvPr>
        </p:nvSpPr>
        <p:spPr>
          <a:xfrm>
            <a:off x="3298031" y="3935165"/>
            <a:ext cx="5595938" cy="749300"/>
          </a:xfrm>
        </p:spPr>
        <p:txBody>
          <a:bodyPr anchor="ctr">
            <a:normAutofit/>
          </a:bodyPr>
          <a:lstStyle>
            <a:lvl1pPr marL="0" indent="0" algn="ctr">
              <a:buFontTx/>
              <a:buNone/>
              <a:defRPr sz="1800">
                <a:solidFill>
                  <a:schemeClr val="bg1"/>
                </a:solidFill>
              </a:defRPr>
            </a:lvl1pPr>
            <a:lvl2pPr marL="457200" indent="0">
              <a:buNone/>
              <a:defRPr/>
            </a:lvl2pPr>
          </a:lstStyle>
          <a:p>
            <a:pPr lvl="0"/>
            <a:r>
              <a:rPr lang="zh-CN" altLang="en-US" dirty="0"/>
              <a:t>单击此处编辑母版文本样式</a:t>
            </a:r>
          </a:p>
        </p:txBody>
      </p:sp>
      <p:sp>
        <p:nvSpPr>
          <p:cNvPr id="11" name="文本占位符 14"/>
          <p:cNvSpPr>
            <a:spLocks noGrp="1"/>
          </p:cNvSpPr>
          <p:nvPr>
            <p:ph type="body" sz="quarter" idx="14" hasCustomPrompt="1"/>
          </p:nvPr>
        </p:nvSpPr>
        <p:spPr>
          <a:xfrm>
            <a:off x="3308350" y="2403679"/>
            <a:ext cx="5575300" cy="1573498"/>
          </a:xfrm>
        </p:spPr>
        <p:txBody>
          <a:bodyPr anchor="ctr">
            <a:noAutofit/>
          </a:bodyPr>
          <a:lstStyle>
            <a:lvl1pPr marL="0" indent="0" algn="ctr">
              <a:buFontTx/>
              <a:buNone/>
              <a:defRPr sz="4800">
                <a:solidFill>
                  <a:schemeClr val="bg1"/>
                </a:solidFill>
              </a:defRPr>
            </a:lvl1pPr>
          </a:lstStyle>
          <a:p>
            <a:pPr lvl="0"/>
            <a:r>
              <a:rPr lang="zh-CN" altLang="en-US" dirty="0"/>
              <a:t>单击编辑文本</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1" y="1594687"/>
            <a:ext cx="3840480" cy="4231937"/>
          </a:xfrm>
          <a:custGeom>
            <a:avLst/>
            <a:gdLst>
              <a:gd name="connsiteX0" fmla="*/ 0 w 3840480"/>
              <a:gd name="connsiteY0" fmla="*/ 0 h 4231937"/>
              <a:gd name="connsiteX1" fmla="*/ 3840480 w 3840480"/>
              <a:gd name="connsiteY1" fmla="*/ 0 h 4231937"/>
              <a:gd name="connsiteX2" fmla="*/ 3840480 w 3840480"/>
              <a:gd name="connsiteY2" fmla="*/ 4231937 h 4231937"/>
              <a:gd name="connsiteX3" fmla="*/ 0 w 3840480"/>
              <a:gd name="connsiteY3" fmla="*/ 4231937 h 4231937"/>
            </a:gdLst>
            <a:ahLst/>
            <a:cxnLst>
              <a:cxn ang="0">
                <a:pos x="connsiteX0" y="connsiteY0"/>
              </a:cxn>
              <a:cxn ang="0">
                <a:pos x="connsiteX1" y="connsiteY1"/>
              </a:cxn>
              <a:cxn ang="0">
                <a:pos x="connsiteX2" y="connsiteY2"/>
              </a:cxn>
              <a:cxn ang="0">
                <a:pos x="connsiteX3" y="connsiteY3"/>
              </a:cxn>
            </a:cxnLst>
            <a:rect l="l" t="t" r="r" b="b"/>
            <a:pathLst>
              <a:path w="3840480" h="4231937">
                <a:moveTo>
                  <a:pt x="0" y="0"/>
                </a:moveTo>
                <a:lnTo>
                  <a:pt x="3840480" y="0"/>
                </a:lnTo>
                <a:lnTo>
                  <a:pt x="3840480" y="4231937"/>
                </a:lnTo>
                <a:lnTo>
                  <a:pt x="0" y="4231937"/>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Click to edit Master title style</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0"/>
            <a:r>
              <a:rPr lang="zh-CN" altLang="en-US" dirty="0"/>
              <a:t>Click to edit Master text style</a:t>
            </a:r>
          </a:p>
          <a:p>
            <a:pPr lvl="1" indent="-228600"/>
            <a:r>
              <a:rPr lang="zh-CN" altLang="en-US" dirty="0"/>
              <a:t>Second level</a:t>
            </a:r>
          </a:p>
          <a:p>
            <a:pPr lvl="2" indent="-228600"/>
            <a:r>
              <a:rPr lang="zh-CN" altLang="en-US" dirty="0"/>
              <a:t>Third level</a:t>
            </a:r>
          </a:p>
          <a:p>
            <a:pPr lvl="3" indent="-228600"/>
            <a:r>
              <a:rPr lang="zh-CN" altLang="en-US" dirty="0"/>
              <a:t>Fourth level</a:t>
            </a:r>
          </a:p>
          <a:p>
            <a:pPr lvl="4" indent="-228600"/>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3"/>
          <a:srcRect t="25578" b="10794"/>
          <a:stretch>
            <a:fillRect/>
          </a:stretch>
        </p:blipFill>
        <p:spPr>
          <a:xfrm>
            <a:off x="-32929" y="-18602"/>
            <a:ext cx="12256679" cy="6894382"/>
          </a:xfrm>
          <a:prstGeom prst="rect">
            <a:avLst/>
          </a:prstGeom>
          <a:noFill/>
          <a:ln w="9525">
            <a:noFill/>
          </a:ln>
        </p:spPr>
      </p:pic>
      <p:sp>
        <p:nvSpPr>
          <p:cNvPr id="58" name="梯形 4"/>
          <p:cNvSpPr/>
          <p:nvPr/>
        </p:nvSpPr>
        <p:spPr>
          <a:xfrm>
            <a:off x="0" y="3771900"/>
            <a:ext cx="12191365" cy="31146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12" name="Picture 11" descr="Text&#10;&#10;Description automatically generated with low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44" y="111358"/>
            <a:ext cx="1801483" cy="611932"/>
          </a:xfrm>
          <a:prstGeom prst="rect">
            <a:avLst/>
          </a:prstGeom>
        </p:spPr>
      </p:pic>
      <p:sp>
        <p:nvSpPr>
          <p:cNvPr id="2" name="Text Box 1"/>
          <p:cNvSpPr txBox="1"/>
          <p:nvPr/>
        </p:nvSpPr>
        <p:spPr>
          <a:xfrm>
            <a:off x="6424930" y="5851525"/>
            <a:ext cx="4899660" cy="583565"/>
          </a:xfrm>
          <a:prstGeom prst="rect">
            <a:avLst/>
          </a:prstGeom>
          <a:noFill/>
        </p:spPr>
        <p:txBody>
          <a:bodyPr wrap="square" rtlCol="0">
            <a:spAutoFit/>
          </a:bodyPr>
          <a:lstStyle/>
          <a:p>
            <a:r>
              <a:rPr lang="en-US" sz="3200" dirty="0" err="1">
                <a:solidFill>
                  <a:schemeClr val="bg1"/>
                </a:solidFill>
              </a:rPr>
              <a:t>Giảng</a:t>
            </a:r>
            <a:r>
              <a:rPr lang="en-US" sz="3200" dirty="0">
                <a:solidFill>
                  <a:schemeClr val="bg1"/>
                </a:solidFill>
              </a:rPr>
              <a:t> </a:t>
            </a:r>
            <a:r>
              <a:rPr lang="en-US" sz="3200" dirty="0" err="1">
                <a:solidFill>
                  <a:schemeClr val="bg1"/>
                </a:solidFill>
              </a:rPr>
              <a:t>viên</a:t>
            </a:r>
            <a:r>
              <a:rPr lang="en-US" sz="3200" dirty="0">
                <a:solidFill>
                  <a:schemeClr val="bg1"/>
                </a:solidFill>
              </a:rPr>
              <a:t> : </a:t>
            </a:r>
            <a:r>
              <a:rPr lang="en-US" sz="3200" u="sng" dirty="0" err="1">
                <a:solidFill>
                  <a:schemeClr val="bg1"/>
                </a:solidFill>
              </a:rPr>
              <a:t>Lê</a:t>
            </a:r>
            <a:r>
              <a:rPr lang="en-US" sz="3200" u="sng" dirty="0">
                <a:solidFill>
                  <a:schemeClr val="bg1"/>
                </a:solidFill>
              </a:rPr>
              <a:t> </a:t>
            </a:r>
            <a:r>
              <a:rPr lang="en-US" sz="3200" u="sng" dirty="0" err="1">
                <a:solidFill>
                  <a:schemeClr val="bg1"/>
                </a:solidFill>
              </a:rPr>
              <a:t>Văn</a:t>
            </a:r>
            <a:r>
              <a:rPr lang="en-US" sz="3200" u="sng" dirty="0">
                <a:solidFill>
                  <a:schemeClr val="bg1"/>
                </a:solidFill>
              </a:rPr>
              <a:t> </a:t>
            </a:r>
            <a:r>
              <a:rPr lang="en-US" sz="3200" u="sng" dirty="0" err="1">
                <a:solidFill>
                  <a:schemeClr val="bg1"/>
                </a:solidFill>
              </a:rPr>
              <a:t>Phụng</a:t>
            </a:r>
            <a:endParaRPr lang="en-US" sz="3200" u="sng" dirty="0">
              <a:solidFill>
                <a:schemeClr val="bg1"/>
              </a:solidFill>
            </a:endParaRPr>
          </a:p>
        </p:txBody>
      </p:sp>
      <p:sp>
        <p:nvSpPr>
          <p:cNvPr id="3" name="Text Box 2"/>
          <p:cNvSpPr txBox="1"/>
          <p:nvPr/>
        </p:nvSpPr>
        <p:spPr>
          <a:xfrm>
            <a:off x="5396230" y="4516120"/>
            <a:ext cx="6652895" cy="1198880"/>
          </a:xfrm>
          <a:prstGeom prst="rect">
            <a:avLst/>
          </a:prstGeom>
          <a:noFill/>
        </p:spPr>
        <p:txBody>
          <a:bodyPr wrap="square" rtlCol="0">
            <a:spAutoFit/>
          </a:bodyPr>
          <a:lstStyle/>
          <a:p>
            <a:pPr algn="ctr"/>
            <a:r>
              <a:rPr lang="en-US" sz="3600" dirty="0" err="1">
                <a:solidFill>
                  <a:schemeClr val="bg1"/>
                </a:solidFill>
              </a:rPr>
              <a:t>Tên</a:t>
            </a:r>
            <a:r>
              <a:rPr lang="en-US" sz="3600" dirty="0">
                <a:solidFill>
                  <a:schemeClr val="bg1"/>
                </a:solidFill>
              </a:rPr>
              <a:t> </a:t>
            </a:r>
            <a:r>
              <a:rPr lang="en-US" sz="3600" dirty="0" err="1">
                <a:solidFill>
                  <a:schemeClr val="bg1"/>
                </a:solidFill>
              </a:rPr>
              <a:t>môn</a:t>
            </a:r>
            <a:r>
              <a:rPr lang="en-US" sz="3600" dirty="0">
                <a:solidFill>
                  <a:schemeClr val="bg1"/>
                </a:solidFill>
              </a:rPr>
              <a:t> : PRO1014 </a:t>
            </a:r>
          </a:p>
          <a:p>
            <a:pPr algn="ctr"/>
            <a:r>
              <a:rPr lang="en-US" sz="3600" dirty="0">
                <a:solidFill>
                  <a:schemeClr val="bg1"/>
                </a:solidFill>
              </a:rPr>
              <a:t>DỰ ÁN 1</a:t>
            </a:r>
            <a:endParaRPr lang="en-US" sz="3600" u="sng" dirty="0">
              <a:solidFill>
                <a:schemeClr val="bg1"/>
              </a:solidFill>
            </a:endParaRPr>
          </a:p>
        </p:txBody>
      </p:sp>
      <p:sp>
        <p:nvSpPr>
          <p:cNvPr id="5" name="Text Box 4"/>
          <p:cNvSpPr txBox="1"/>
          <p:nvPr/>
        </p:nvSpPr>
        <p:spPr>
          <a:xfrm>
            <a:off x="1250315" y="1189355"/>
            <a:ext cx="9833610" cy="1014730"/>
          </a:xfrm>
          <a:prstGeom prst="rect">
            <a:avLst/>
          </a:prstGeom>
          <a:noFill/>
        </p:spPr>
        <p:txBody>
          <a:bodyPr wrap="square" rtlCol="0">
            <a:spAutoFit/>
          </a:bodyPr>
          <a:lstStyle/>
          <a:p>
            <a:r>
              <a:rPr lang="en-US" sz="6000" b="1" dirty="0">
                <a:latin typeface="Arial Unicode MS" panose="020B0604020202020204" charset="-122"/>
                <a:ea typeface="Arial Unicode MS" panose="020B0604020202020204" charset="-122"/>
                <a:cs typeface="+mn-ea"/>
              </a:rPr>
              <a:t>QUẢN LÝ PHÒNG KHÁM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000" fill="hold">
                                          <p:stCondLst>
                                            <p:cond delay="0"/>
                                          </p:stCondLst>
                                        </p:cTn>
                                        <p:tgtEl>
                                          <p:spTgt spid="58"/>
                                        </p:tgtEl>
                                        <p:attrNameLst>
                                          <p:attrName>style.visibility</p:attrName>
                                        </p:attrNameLst>
                                      </p:cBhvr>
                                      <p:to>
                                        <p:strVal val="visible"/>
                                      </p:to>
                                    </p:set>
                                    <p:animEffect transition="in" filter="wipe(down)">
                                      <p:cBhvr>
                                        <p:cTn id="7" dur="1000"/>
                                        <p:tgtEl>
                                          <p:spTgt spid="58"/>
                                        </p:tgtEl>
                                      </p:cBhvr>
                                    </p:animEffect>
                                  </p:childTnLst>
                                </p:cTn>
                              </p:par>
                              <p:par>
                                <p:cTn id="8" presetID="27" presetClass="entr" presetSubtype="0" fill="hold" nodeType="withEffect">
                                  <p:stCondLst>
                                    <p:cond delay="0"/>
                                  </p:stCondLst>
                                  <p:iterate type="lt">
                                    <p:tmPct val="50000"/>
                                  </p:iterate>
                                  <p:childTnLst>
                                    <p:set>
                                      <p:cBhvr>
                                        <p:cTn id="9"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0"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2" dur="80"/>
                                        <p:tgtEl>
                                          <p:spTgt spid="5">
                                            <p:txEl>
                                              <p:pRg st="0" end="0"/>
                                            </p:txEl>
                                          </p:spTgt>
                                        </p:tgtEl>
                                        <p:attrNameLst>
                                          <p:attrName>fill.type</p:attrName>
                                        </p:attrNameLst>
                                      </p:cBhvr>
                                      <p:to>
                                        <p:strVal val="solid"/>
                                      </p:to>
                                    </p:set>
                                  </p:childTnLst>
                                </p:cTn>
                              </p:par>
                            </p:childTnLst>
                          </p:cTn>
                        </p:par>
                        <p:par>
                          <p:cTn id="13" fill="hold">
                            <p:stCondLst>
                              <p:cond delay="0"/>
                            </p:stCondLst>
                            <p:childTnLst>
                              <p:par>
                                <p:cTn id="14" presetID="7" presetClass="entr" presetSubtype="2" fill="hold" grpId="0" nodeType="afterEffect">
                                  <p:stCondLst>
                                    <p:cond delay="0"/>
                                  </p:stCondLst>
                                  <p:childTnLst>
                                    <p:set>
                                      <p:cBhvr>
                                        <p:cTn id="15" dur="1000"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1+#ppt_w/2"/>
                                          </p:val>
                                        </p:tav>
                                        <p:tav tm="100000">
                                          <p:val>
                                            <p:strVal val="#ppt_x"/>
                                          </p:val>
                                        </p:tav>
                                      </p:tavLst>
                                    </p:anim>
                                    <p:anim calcmode="lin" valueType="num">
                                      <p:cBhvr additive="base">
                                        <p:cTn id="17" dur="1000" fill="hold"/>
                                        <p:tgtEl>
                                          <p:spTgt spid="3"/>
                                        </p:tgtEl>
                                        <p:attrNameLst>
                                          <p:attrName>ppt_y</p:attrName>
                                        </p:attrNameLst>
                                      </p:cBhvr>
                                      <p:tavLst>
                                        <p:tav tm="0">
                                          <p:val>
                                            <p:strVal val="#ppt_y"/>
                                          </p:val>
                                        </p:tav>
                                        <p:tav tm="100000">
                                          <p:val>
                                            <p:strVal val="#ppt_y"/>
                                          </p:val>
                                        </p:tav>
                                      </p:tavLst>
                                    </p:anim>
                                  </p:childTnLst>
                                </p:cTn>
                              </p:par>
                              <p:par>
                                <p:cTn id="18" presetID="7" presetClass="entr" presetSubtype="2" fill="hold" grpId="0" nodeType="withEffect">
                                  <p:stCondLst>
                                    <p:cond delay="0"/>
                                  </p:stCondLst>
                                  <p:childTnLst>
                                    <p:set>
                                      <p:cBhvr>
                                        <p:cTn id="19" dur="1000" fill="hold">
                                          <p:stCondLst>
                                            <p:cond delay="0"/>
                                          </p:stCondLst>
                                        </p:cTn>
                                        <p:tgtEl>
                                          <p:spTgt spid="2"/>
                                        </p:tgtEl>
                                        <p:attrNameLst>
                                          <p:attrName>style.visibility</p:attrName>
                                        </p:attrNameLst>
                                      </p:cBhvr>
                                      <p:to>
                                        <p:strVal val="visible"/>
                                      </p:to>
                                    </p:set>
                                    <p:anim calcmode="lin" valueType="num">
                                      <p:cBhvr additive="base">
                                        <p:cTn id="20" dur="1000" fill="hold"/>
                                        <p:tgtEl>
                                          <p:spTgt spid="2"/>
                                        </p:tgtEl>
                                        <p:attrNameLst>
                                          <p:attrName>ppt_x</p:attrName>
                                        </p:attrNameLst>
                                      </p:cBhvr>
                                      <p:tavLst>
                                        <p:tav tm="0">
                                          <p:val>
                                            <p:strVal val="1+#ppt_w/2"/>
                                          </p:val>
                                        </p:tav>
                                        <p:tav tm="100000">
                                          <p:val>
                                            <p:strVal val="#ppt_x"/>
                                          </p:val>
                                        </p:tav>
                                      </p:tavLst>
                                    </p:anim>
                                    <p:anim calcmode="lin" valueType="num">
                                      <p:cBhvr additive="base">
                                        <p:cTn id="21"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2170" y="605155"/>
            <a:ext cx="10488930" cy="5648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1414145" y="1781810"/>
            <a:ext cx="3225165" cy="1753235"/>
          </a:xfrm>
          <a:prstGeom prst="rect">
            <a:avLst/>
          </a:prstGeom>
          <a:noFill/>
        </p:spPr>
        <p:txBody>
          <a:bodyPr wrap="square" rtlCol="0">
            <a:spAutoFit/>
          </a:bodyPr>
          <a:lstStyle/>
          <a:p>
            <a:pPr algn="ctr"/>
            <a:r>
              <a:rPr lang="en-US" sz="3600" b="1">
                <a:latin typeface="Times New Roman" panose="02020603050405020304" charset="0"/>
                <a:cs typeface="Times New Roman" panose="02020603050405020304" charset="0"/>
              </a:rPr>
              <a:t>3.THIẾT KẾ </a:t>
            </a:r>
          </a:p>
          <a:p>
            <a:pPr algn="ctr"/>
            <a:r>
              <a:rPr lang="en-US" sz="3600" b="1">
                <a:latin typeface="Times New Roman" panose="02020603050405020304" charset="0"/>
                <a:cs typeface="Times New Roman" panose="02020603050405020304" charset="0"/>
              </a:rPr>
              <a:t>GIAO DIỆN</a:t>
            </a:r>
          </a:p>
          <a:p>
            <a:pPr algn="ctr"/>
            <a:endParaRPr lang="en-US" sz="3600" b="1">
              <a:latin typeface="Times New Roman" panose="02020603050405020304" charset="0"/>
              <a:cs typeface="Times New Roman" panose="02020603050405020304" charset="0"/>
            </a:endParaRPr>
          </a:p>
        </p:txBody>
      </p:sp>
      <p:pic>
        <p:nvPicPr>
          <p:cNvPr id="10" name="图片占位符 6"/>
          <p:cNvPicPr>
            <a:picLocks noGrp="1" noChangeAspect="1"/>
          </p:cNvPicPr>
          <p:nvPr/>
        </p:nvPicPr>
        <p:blipFill>
          <a:blip r:embed="rId2">
            <a:extLst>
              <a:ext uri="{28A0092B-C50C-407E-A947-70E740481C1C}">
                <a14:useLocalDpi xmlns:a14="http://schemas.microsoft.com/office/drawing/2010/main" val="0"/>
              </a:ext>
            </a:extLst>
          </a:blip>
          <a:srcRect t="146" b="146"/>
          <a:stretch>
            <a:fillRect/>
          </a:stretch>
        </p:blipFill>
        <p:spPr>
          <a:xfrm>
            <a:off x="5781675" y="1235075"/>
            <a:ext cx="6410325" cy="4387850"/>
          </a:xfrm>
          <a:prstGeom prst="rect">
            <a:avLst/>
          </a:prstGeom>
        </p:spPr>
      </p:pic>
      <p:sp>
        <p:nvSpPr>
          <p:cNvPr id="11" name="Text Box 10"/>
          <p:cNvSpPr txBox="1"/>
          <p:nvPr/>
        </p:nvSpPr>
        <p:spPr>
          <a:xfrm>
            <a:off x="1414145" y="3127375"/>
            <a:ext cx="3772535" cy="645160"/>
          </a:xfrm>
          <a:prstGeom prst="rect">
            <a:avLst/>
          </a:prstGeom>
          <a:noFill/>
        </p:spPr>
        <p:txBody>
          <a:bodyPr wrap="square" rtlCol="0">
            <a:spAutoFit/>
          </a:bodyPr>
          <a:lstStyle/>
          <a:p>
            <a:r>
              <a:rPr lang="en-US">
                <a:latin typeface="Arial Unicode MS" panose="020B0604020202020204" charset="-122"/>
                <a:ea typeface="Arial Unicode MS" panose="020B0604020202020204" charset="-122"/>
                <a:cs typeface="+mn-ea"/>
              </a:rPr>
              <a:t>Thiết kế giao diện phần mềm trước khi bắt tay code giao diện</a:t>
            </a:r>
          </a:p>
        </p:txBody>
      </p:sp>
      <p:sp>
        <p:nvSpPr>
          <p:cNvPr id="12" name="Rectangles 11"/>
          <p:cNvSpPr/>
          <p:nvPr/>
        </p:nvSpPr>
        <p:spPr>
          <a:xfrm>
            <a:off x="1606550" y="4261485"/>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s 12"/>
          <p:cNvSpPr/>
          <p:nvPr/>
        </p:nvSpPr>
        <p:spPr>
          <a:xfrm>
            <a:off x="1606550" y="4872355"/>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000"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barn(inVertical)">
                                      <p:cBhvr>
                                        <p:cTn id="15" dur="500"/>
                                        <p:tgtEl>
                                          <p:spTgt spid="8">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barn(inVertical)">
                                      <p:cBhvr>
                                        <p:cTn id="1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28575"/>
            <a:ext cx="4412615" cy="6886575"/>
          </a:xfrm>
          <a:prstGeom prst="rect">
            <a:avLst/>
          </a:prstGeom>
          <a:solidFill>
            <a:srgbClr val="224053">
              <a:alpha val="8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s 9"/>
          <p:cNvSpPr/>
          <p:nvPr/>
        </p:nvSpPr>
        <p:spPr>
          <a:xfrm>
            <a:off x="0" y="859155"/>
            <a:ext cx="12221845" cy="5567680"/>
          </a:xfrm>
          <a:prstGeom prst="rect">
            <a:avLst/>
          </a:prstGeom>
          <a:solidFill>
            <a:srgbClr val="5C767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s 11"/>
          <p:cNvSpPr/>
          <p:nvPr/>
        </p:nvSpPr>
        <p:spPr>
          <a:xfrm>
            <a:off x="3131820" y="117475"/>
            <a:ext cx="9060815" cy="546735"/>
          </a:xfrm>
          <a:prstGeom prst="rect">
            <a:avLst/>
          </a:prstGeom>
          <a:solidFill>
            <a:srgbClr val="224053">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TRANG CHỦ</a:t>
            </a:r>
          </a:p>
        </p:txBody>
      </p:sp>
      <p:pic>
        <p:nvPicPr>
          <p:cNvPr id="8" name="Picture 7">
            <a:extLst>
              <a:ext uri="{FF2B5EF4-FFF2-40B4-BE49-F238E27FC236}">
                <a16:creationId xmlns:a16="http://schemas.microsoft.com/office/drawing/2014/main" id="{BBBF6297-7BFB-A66F-0634-5957B760EC10}"/>
              </a:ext>
            </a:extLst>
          </p:cNvPr>
          <p:cNvPicPr>
            <a:picLocks noChangeAspect="1"/>
          </p:cNvPicPr>
          <p:nvPr/>
        </p:nvPicPr>
        <p:blipFill>
          <a:blip r:embed="rId2"/>
          <a:stretch>
            <a:fillRect/>
          </a:stretch>
        </p:blipFill>
        <p:spPr>
          <a:xfrm>
            <a:off x="1168923" y="1363801"/>
            <a:ext cx="10077253" cy="46350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2"/>
                                        </p:tgtEl>
                                        <p:attrNameLst>
                                          <p:attrName>style.visibility</p:attrName>
                                        </p:attrNameLst>
                                      </p:cBhvr>
                                      <p:to>
                                        <p:strVal val="visible"/>
                                      </p:to>
                                    </p:set>
                                    <p:animEffect transition="in" filter="wipe(right)">
                                      <p:cBhvr>
                                        <p:cTn id="7" dur="2000"/>
                                        <p:tgtEl>
                                          <p:spTgt spid="12"/>
                                        </p:tgtEl>
                                      </p:cBhvr>
                                    </p:animEffect>
                                  </p:childTnLst>
                                </p:cTn>
                              </p:par>
                              <p:par>
                                <p:cTn id="8" presetID="22" presetClass="entr" presetSubtype="8" fill="hold" grpId="0" nodeType="withEffect">
                                  <p:stCondLst>
                                    <p:cond delay="0"/>
                                  </p:stCondLst>
                                  <p:childTnLst>
                                    <p:set>
                                      <p:cBhvr>
                                        <p:cTn id="9" dur="1000" fill="hold">
                                          <p:stCondLst>
                                            <p:cond delay="0"/>
                                          </p:stCondLst>
                                        </p:cTn>
                                        <p:tgtEl>
                                          <p:spTgt spid="10"/>
                                        </p:tgtEl>
                                        <p:attrNameLst>
                                          <p:attrName>style.visibility</p:attrName>
                                        </p:attrNameLst>
                                      </p:cBhvr>
                                      <p:to>
                                        <p:strVal val="visible"/>
                                      </p:to>
                                    </p:set>
                                    <p:animEffect transition="in" filter="wipe(left)">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0"/>
            <a:ext cx="5873115" cy="6858000"/>
          </a:xfrm>
          <a:prstGeom prst="rect">
            <a:avLst/>
          </a:prstGeom>
          <a:solidFill>
            <a:srgbClr val="224053">
              <a:alpha val="7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5873115" y="0"/>
            <a:ext cx="6318885" cy="6858000"/>
          </a:xfrm>
          <a:prstGeom prst="rect">
            <a:avLst/>
          </a:prstGeom>
          <a:solidFill>
            <a:srgbClr val="224053">
              <a:alpha val="74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2966B38-5BC3-A157-BD86-16C225C9054F}"/>
              </a:ext>
            </a:extLst>
          </p:cNvPr>
          <p:cNvPicPr>
            <a:picLocks noChangeAspect="1"/>
          </p:cNvPicPr>
          <p:nvPr/>
        </p:nvPicPr>
        <p:blipFill>
          <a:blip r:embed="rId2"/>
          <a:stretch>
            <a:fillRect/>
          </a:stretch>
        </p:blipFill>
        <p:spPr>
          <a:xfrm>
            <a:off x="6096000" y="310515"/>
            <a:ext cx="5781773" cy="2587625"/>
          </a:xfrm>
          <a:prstGeom prst="rect">
            <a:avLst/>
          </a:prstGeom>
        </p:spPr>
      </p:pic>
      <p:pic>
        <p:nvPicPr>
          <p:cNvPr id="9" name="Picture 8">
            <a:extLst>
              <a:ext uri="{FF2B5EF4-FFF2-40B4-BE49-F238E27FC236}">
                <a16:creationId xmlns:a16="http://schemas.microsoft.com/office/drawing/2014/main" id="{93B93FDC-3A8A-1D81-71DA-A9E3DB43DD69}"/>
              </a:ext>
            </a:extLst>
          </p:cNvPr>
          <p:cNvPicPr>
            <a:picLocks noChangeAspect="1"/>
          </p:cNvPicPr>
          <p:nvPr/>
        </p:nvPicPr>
        <p:blipFill>
          <a:blip r:embed="rId3"/>
          <a:stretch>
            <a:fillRect/>
          </a:stretch>
        </p:blipFill>
        <p:spPr>
          <a:xfrm>
            <a:off x="251476" y="3744595"/>
            <a:ext cx="5370163" cy="2718909"/>
          </a:xfrm>
          <a:prstGeom prst="rect">
            <a:avLst/>
          </a:prstGeom>
        </p:spPr>
      </p:pic>
      <p:pic>
        <p:nvPicPr>
          <p:cNvPr id="19" name="Picture 18">
            <a:extLst>
              <a:ext uri="{FF2B5EF4-FFF2-40B4-BE49-F238E27FC236}">
                <a16:creationId xmlns:a16="http://schemas.microsoft.com/office/drawing/2014/main" id="{3700C3CF-35CC-D0BB-A1F7-40023401C1B9}"/>
              </a:ext>
            </a:extLst>
          </p:cNvPr>
          <p:cNvPicPr>
            <a:picLocks noChangeAspect="1"/>
          </p:cNvPicPr>
          <p:nvPr/>
        </p:nvPicPr>
        <p:blipFill>
          <a:blip r:embed="rId4"/>
          <a:stretch>
            <a:fillRect/>
          </a:stretch>
        </p:blipFill>
        <p:spPr>
          <a:xfrm>
            <a:off x="387126" y="310516"/>
            <a:ext cx="5234513" cy="2587624"/>
          </a:xfrm>
          <a:prstGeom prst="rect">
            <a:avLst/>
          </a:prstGeom>
        </p:spPr>
      </p:pic>
      <p:pic>
        <p:nvPicPr>
          <p:cNvPr id="21" name="Picture 20">
            <a:extLst>
              <a:ext uri="{FF2B5EF4-FFF2-40B4-BE49-F238E27FC236}">
                <a16:creationId xmlns:a16="http://schemas.microsoft.com/office/drawing/2014/main" id="{57E83999-0545-AB4B-733F-4B7F7863EC59}"/>
              </a:ext>
            </a:extLst>
          </p:cNvPr>
          <p:cNvPicPr>
            <a:picLocks noChangeAspect="1"/>
          </p:cNvPicPr>
          <p:nvPr/>
        </p:nvPicPr>
        <p:blipFill>
          <a:blip r:embed="rId5"/>
          <a:stretch>
            <a:fillRect/>
          </a:stretch>
        </p:blipFill>
        <p:spPr>
          <a:xfrm>
            <a:off x="6211862" y="3701003"/>
            <a:ext cx="5665911" cy="27625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1535" y="605155"/>
            <a:ext cx="10488930" cy="56483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977900" y="1062355"/>
            <a:ext cx="5161280" cy="645160"/>
          </a:xfrm>
          <a:prstGeom prst="rect">
            <a:avLst/>
          </a:prstGeom>
          <a:noFill/>
        </p:spPr>
        <p:txBody>
          <a:bodyPr wrap="square" rtlCol="0">
            <a:spAutoFit/>
          </a:bodyPr>
          <a:lstStyle/>
          <a:p>
            <a:pPr algn="l"/>
            <a:r>
              <a:rPr lang="en-US" sz="3600" b="1">
                <a:latin typeface="Times New Roman" panose="02020603050405020304" charset="0"/>
                <a:cs typeface="Times New Roman" panose="02020603050405020304" charset="0"/>
              </a:rPr>
              <a:t>3. THỰC HIỆN DỰ ÁN</a:t>
            </a:r>
          </a:p>
        </p:txBody>
      </p:sp>
      <p:sp>
        <p:nvSpPr>
          <p:cNvPr id="11" name="Text Box 10"/>
          <p:cNvSpPr txBox="1"/>
          <p:nvPr/>
        </p:nvSpPr>
        <p:spPr>
          <a:xfrm>
            <a:off x="1495425" y="1868805"/>
            <a:ext cx="4319905" cy="2306955"/>
          </a:xfrm>
          <a:prstGeom prst="rect">
            <a:avLst/>
          </a:prstGeom>
          <a:noFill/>
        </p:spPr>
        <p:txBody>
          <a:bodyPr wrap="square" rtlCol="0">
            <a:spAutoFit/>
          </a:bodyPr>
          <a:lstStyle/>
          <a:p>
            <a:r>
              <a:rPr lang="en-US">
                <a:latin typeface="Arial Unicode MS" panose="020B0604020202020204" charset="-122"/>
                <a:ea typeface="Arial Unicode MS" panose="020B0604020202020204" charset="-122"/>
                <a:cs typeface="+mn-ea"/>
              </a:rPr>
              <a:t>Q &amp; A là một tình huống trong đó một người hoặc một nhóm người đặt câu hỏi và một người hoặc một nhóm người khác trả lời các câu hỏi đó. Trong lĩnh vực phần mềm, Q&amp;A có nghĩa là tập hợp những câu hỏi và câu trả lời về requirement chưa rõ ràng hoặc thiếu hụt trong tài liệu đặc tả.</a:t>
            </a:r>
          </a:p>
        </p:txBody>
      </p:sp>
      <p:sp>
        <p:nvSpPr>
          <p:cNvPr id="12" name="Rectangles 11"/>
          <p:cNvSpPr/>
          <p:nvPr/>
        </p:nvSpPr>
        <p:spPr>
          <a:xfrm>
            <a:off x="1667510" y="4545330"/>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Question</a:t>
            </a:r>
          </a:p>
        </p:txBody>
      </p:sp>
      <p:sp>
        <p:nvSpPr>
          <p:cNvPr id="13" name="Rectangles 12"/>
          <p:cNvSpPr/>
          <p:nvPr/>
        </p:nvSpPr>
        <p:spPr>
          <a:xfrm>
            <a:off x="1606550" y="5029200"/>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Answer</a:t>
            </a:r>
          </a:p>
        </p:txBody>
      </p:sp>
      <p:pic>
        <p:nvPicPr>
          <p:cNvPr id="2" name="Picture Placeholder 1" descr="8-ky-nang-giao-tiep-voi-khach-hang-ban-can-ghi-nho2"/>
          <p:cNvPicPr>
            <a:picLocks noGrp="1" noChangeAspect="1"/>
          </p:cNvPicPr>
          <p:nvPr>
            <p:ph type="pic" sz="quarter" idx="10"/>
          </p:nvPr>
        </p:nvPicPr>
        <p:blipFill>
          <a:blip r:embed="rId2"/>
          <a:stretch>
            <a:fillRect/>
          </a:stretch>
        </p:blipFill>
        <p:spPr>
          <a:xfrm>
            <a:off x="5982970" y="1275080"/>
            <a:ext cx="6209030" cy="3984625"/>
          </a:xfrm>
          <a:prstGeom prst="rect">
            <a:avLst/>
          </a:prstGeom>
          <a:ln>
            <a:solidFill>
              <a:schemeClr val="tx1">
                <a:lumMod val="85000"/>
                <a:lumOff val="15000"/>
              </a:schemeClr>
            </a:solidFill>
          </a:ln>
        </p:spPr>
      </p:pic>
      <p:cxnSp>
        <p:nvCxnSpPr>
          <p:cNvPr id="3" name="Straight Connector 2"/>
          <p:cNvCxnSpPr/>
          <p:nvPr/>
        </p:nvCxnSpPr>
        <p:spPr>
          <a:xfrm>
            <a:off x="1606550" y="1707515"/>
            <a:ext cx="15519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arn(inVertical)">
                                      <p:cBhvr>
                                        <p:cTn id="11" dur="500"/>
                                        <p:tgtEl>
                                          <p:spTgt spid="8">
                                            <p:txEl>
                                              <p:pRg st="0" end="0"/>
                                            </p:txEl>
                                          </p:spTgt>
                                        </p:tgtEl>
                                      </p:cBhvr>
                                    </p:animEffect>
                                  </p:childTnLst>
                                </p:cTn>
                              </p:par>
                              <p:par>
                                <p:cTn id="12" presetID="22" presetClass="entr" presetSubtype="2" fill="hold" nodeType="withEffect">
                                  <p:stCondLst>
                                    <p:cond delay="0"/>
                                  </p:stCondLst>
                                  <p:childTnLst>
                                    <p:set>
                                      <p:cBhvr>
                                        <p:cTn id="13" dur="1000" fill="hold">
                                          <p:stCondLst>
                                            <p:cond delay="0"/>
                                          </p:stCondLst>
                                        </p:cTn>
                                        <p:tgtEl>
                                          <p:spTgt spid="2"/>
                                        </p:tgtEl>
                                        <p:attrNameLst>
                                          <p:attrName>style.visibility</p:attrName>
                                        </p:attrNameLst>
                                      </p:cBhvr>
                                      <p:to>
                                        <p:strVal val="visible"/>
                                      </p:to>
                                    </p:set>
                                    <p:animEffect transition="in" filter="wipe(right)">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稻壳儿春秋广告/盗版必究        原创来源：http://chn.docer.com/works?userid=199329941#!/work_time"/>
          <p:cNvSpPr/>
          <p:nvPr/>
        </p:nvSpPr>
        <p:spPr>
          <a:xfrm rot="2700000">
            <a:off x="3851140" y="-3673879"/>
            <a:ext cx="6909795" cy="6909793"/>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7753438" y="3697885"/>
            <a:ext cx="7486472" cy="7486467"/>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8" name="稻壳儿春秋广告/盗版必究        原创来源：http://chn.docer.com/works?userid=199329941#!/work_time"/>
          <p:cNvSpPr/>
          <p:nvPr/>
        </p:nvSpPr>
        <p:spPr>
          <a:xfrm rot="2700000">
            <a:off x="3679692" y="-4330467"/>
            <a:ext cx="6909795" cy="69097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9" name="稻壳儿春秋广告/盗版必究        原创来源：http://chn.docer.com/works?userid=199329941#!/work_time"/>
          <p:cNvSpPr/>
          <p:nvPr/>
        </p:nvSpPr>
        <p:spPr>
          <a:xfrm rot="2700000">
            <a:off x="2303731" y="1083168"/>
            <a:ext cx="1142946" cy="1142946"/>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0" name="稻壳儿春秋广告/盗版必究        原创来源：http://chn.docer.com/works?userid=199329941#!/work_time"/>
          <p:cNvSpPr txBox="1"/>
          <p:nvPr/>
        </p:nvSpPr>
        <p:spPr>
          <a:xfrm flipH="1">
            <a:off x="695325" y="4961255"/>
            <a:ext cx="6714490" cy="1060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Use Case (Trường hợp sử dụng) là “Một kỹ thuật được dùng trong kỹ thuật phần mềm và hệ thống để nắm bắt yêu cầu chức năng hệ thống. Use Case mô tả sự tương tác đặc trưng giữa người dùng bên ngoài (Actor) và hệ thống.”</a:t>
            </a:r>
            <a:r>
              <a:rPr lang="en-US" altLang="zh-CN" sz="9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a:t>
            </a:r>
          </a:p>
        </p:txBody>
      </p:sp>
      <p:sp>
        <p:nvSpPr>
          <p:cNvPr id="22" name="稻壳儿春秋广告/盗版必究        原创来源：http://chn.docer.com/works?userid=199329941#!/work_time"/>
          <p:cNvSpPr txBox="1"/>
          <p:nvPr/>
        </p:nvSpPr>
        <p:spPr>
          <a:xfrm flipH="1">
            <a:off x="777240" y="4192905"/>
            <a:ext cx="5426075" cy="706755"/>
          </a:xfrm>
          <a:prstGeom prst="rect">
            <a:avLst/>
          </a:prstGeom>
          <a:noFill/>
        </p:spPr>
        <p:txBody>
          <a:bodyPr wrap="square" rtlCol="0">
            <a:spAutoFit/>
          </a:bodyPr>
          <a:lstStyle/>
          <a:p>
            <a:pPr lvl="0">
              <a:defRPr/>
            </a:pPr>
            <a:r>
              <a:rPr lang="en-US" altLang="zh-CN" sz="4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VẼ SƠ ĐỒ USE CASE</a:t>
            </a:r>
          </a:p>
        </p:txBody>
      </p:sp>
      <p:sp>
        <p:nvSpPr>
          <p:cNvPr id="23" name="稻壳儿春秋广告/盗版必究        原创来源：http://chn.docer.com/works?userid=199329941#!/work_time"/>
          <p:cNvSpPr txBox="1"/>
          <p:nvPr/>
        </p:nvSpPr>
        <p:spPr>
          <a:xfrm flipH="1">
            <a:off x="563245" y="3233179"/>
            <a:ext cx="2778958" cy="706755"/>
          </a:xfrm>
          <a:prstGeom prst="rect">
            <a:avLst/>
          </a:prstGeom>
          <a:noFill/>
        </p:spPr>
        <p:txBody>
          <a:bodyPr wrap="square" rtlCol="0">
            <a:spAutoFit/>
          </a:bodyPr>
          <a:lstStyle/>
          <a:p>
            <a:pPr lvl="0">
              <a:defRPr/>
            </a:pPr>
            <a:r>
              <a:rPr lang="en-US" altLang="zh-CN" sz="40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No. 3.1</a:t>
            </a:r>
          </a:p>
        </p:txBody>
      </p:sp>
      <p:sp>
        <p:nvSpPr>
          <p:cNvPr id="24" name="稻壳儿春秋广告/盗版必究        原创来源：http://chn.docer.com/works?userid=199329941#!/work_time"/>
          <p:cNvSpPr/>
          <p:nvPr/>
        </p:nvSpPr>
        <p:spPr>
          <a:xfrm rot="2700000">
            <a:off x="6678765" y="-1687006"/>
            <a:ext cx="3374012" cy="3374012"/>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to="" calcmode="lin" valueType="num">
                                      <p:cBhvr>
                                        <p:cTn id="7" dur="1" fill="hold"/>
                                        <p:tgtEl>
                                          <p:spTgt spid="19"/>
                                        </p:tgtEl>
                                      </p:cBhvr>
                                    </p:anim>
                                  </p:childTnLst>
                                </p:cTn>
                              </p:par>
                              <p:par>
                                <p:cTn id="8" presetID="24"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to="" calcmode="lin" valueType="num">
                                      <p:cBhvr>
                                        <p:cTn id="10" dur="1" fill="hold"/>
                                        <p:tgtEl>
                                          <p:spTgt spid="24"/>
                                        </p:tgtEl>
                                      </p:cBhvr>
                                    </p:anim>
                                  </p:childTnLst>
                                </p:cTn>
                              </p:par>
                              <p:par>
                                <p:cTn id="11" presetID="24"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anim to="" calcmode="lin" valueType="num">
                                      <p:cBhvr>
                                        <p:cTn id="13" dur="1" fill="hold"/>
                                        <p:tgtEl>
                                          <p:spTgt spid="24"/>
                                        </p:tgtEl>
                                      </p:cBhvr>
                                    </p:anim>
                                  </p:childTnLst>
                                </p:cTn>
                              </p:par>
                              <p:par>
                                <p:cTn id="14" presetID="2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edge">
                                      <p:cBhvr>
                                        <p:cTn id="16" dur="20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6" presetClass="emph" presetSubtype="0" fill="hold" grpId="0" nodeType="withEffect">
                                  <p:stCondLst>
                                    <p:cond delay="0"/>
                                  </p:stCondLst>
                                  <p:iterate type="lt">
                                    <p:tmPct val="4000"/>
                                  </p:iterate>
                                  <p:childTnLst>
                                    <p:set>
                                      <p:cBhvr override="childStyle">
                                        <p:cTn id="21" dur="500" fill="hold"/>
                                        <p:tgtEl>
                                          <p:spTgt spid="22"/>
                                        </p:tgtEl>
                                        <p:attrNameLst>
                                          <p:attrName>style.color</p:attrName>
                                        </p:attrNameLst>
                                      </p:cBhvr>
                                      <p:to>
                                        <p:clrVal>
                                          <a:srgbClr val="07A725"/>
                                        </p:clrVal>
                                      </p:to>
                                    </p:set>
                                    <p:set>
                                      <p:cBhvr>
                                        <p:cTn id="22" dur="500" fill="hold"/>
                                        <p:tgtEl>
                                          <p:spTgt spid="22"/>
                                        </p:tgtEl>
                                        <p:attrNameLst>
                                          <p:attrName>fillcolor</p:attrName>
                                        </p:attrNameLst>
                                      </p:cBhvr>
                                      <p:to>
                                        <p:clrVal>
                                          <a:srgbClr val="07A725"/>
                                        </p:clrVal>
                                      </p:to>
                                    </p:set>
                                    <p:set>
                                      <p:cBhvr>
                                        <p:cTn id="23" dur="500" fill="hold"/>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bldLvl="0" animBg="1"/>
      <p:bldP spid="22" grpId="0"/>
      <p:bldP spid="24" grpId="0" animBg="1"/>
      <p:bldP spid="2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稻壳儿春秋广告/盗版必究        原创来源：http://chn.docer.com/works?userid=199329941#!/work_time"/>
          <p:cNvSpPr/>
          <p:nvPr/>
        </p:nvSpPr>
        <p:spPr>
          <a:xfrm>
            <a:off x="772120" y="0"/>
            <a:ext cx="4498380" cy="1671059"/>
          </a:xfrm>
          <a:custGeom>
            <a:avLst/>
            <a:gdLst>
              <a:gd name="connsiteX0" fmla="*/ 0 w 5863628"/>
              <a:gd name="connsiteY0" fmla="*/ 0 h 2178221"/>
              <a:gd name="connsiteX1" fmla="*/ 5863628 w 5863628"/>
              <a:gd name="connsiteY1" fmla="*/ 0 h 2178221"/>
              <a:gd name="connsiteX2" fmla="*/ 4218278 w 5863628"/>
              <a:gd name="connsiteY2" fmla="*/ 1645350 h 2178221"/>
              <a:gd name="connsiteX3" fmla="*/ 1645350 w 5863628"/>
              <a:gd name="connsiteY3" fmla="*/ 1645350 h 2178221"/>
              <a:gd name="connsiteX4" fmla="*/ 0 w 5863628"/>
              <a:gd name="connsiteY4" fmla="*/ 0 h 2178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628" h="2178221">
                <a:moveTo>
                  <a:pt x="0" y="0"/>
                </a:moveTo>
                <a:lnTo>
                  <a:pt x="5863628" y="0"/>
                </a:lnTo>
                <a:lnTo>
                  <a:pt x="4218278" y="1645350"/>
                </a:lnTo>
                <a:cubicBezTo>
                  <a:pt x="3507784" y="2355845"/>
                  <a:pt x="2355845" y="2355845"/>
                  <a:pt x="1645350" y="1645350"/>
                </a:cubicBezTo>
                <a:lnTo>
                  <a:pt x="0" y="0"/>
                </a:ln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5" name="稻壳儿春秋广告/盗版必究        原创来源：http://chn.docer.com/works?userid=199329941#!/work_time"/>
          <p:cNvSpPr/>
          <p:nvPr/>
        </p:nvSpPr>
        <p:spPr>
          <a:xfrm rot="2700000">
            <a:off x="-1523657" y="2698198"/>
            <a:ext cx="4966314" cy="4966314"/>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rot="2700000">
            <a:off x="3678265" y="4637763"/>
            <a:ext cx="1087184" cy="1087184"/>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8" name="稻壳儿春秋广告/盗版必究        原创来源：http://chn.docer.com/works?userid=199329941#!/work_time"/>
          <p:cNvSpPr/>
          <p:nvPr/>
        </p:nvSpPr>
        <p:spPr>
          <a:xfrm rot="2700000">
            <a:off x="8200402" y="-1071791"/>
            <a:ext cx="2998691" cy="2998690"/>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8992721" y="-1573403"/>
            <a:ext cx="3713986" cy="3713985"/>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p:nvPr/>
        </p:nvSpPr>
        <p:spPr>
          <a:xfrm rot="2700000">
            <a:off x="3390411" y="2673495"/>
            <a:ext cx="606728" cy="606728"/>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3" name="稻壳儿春秋广告/盗版必究        原创来源：http://chn.docer.com/works?userid=199329941#!/work_time"/>
          <p:cNvSpPr/>
          <p:nvPr/>
        </p:nvSpPr>
        <p:spPr>
          <a:xfrm rot="2700000">
            <a:off x="-3463370" y="3085103"/>
            <a:ext cx="4192504" cy="41925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4" name="稻壳儿春秋广告/盗版必究        原创来源：http://chn.docer.com/works?userid=199329941#!/work_time"/>
          <p:cNvSpPr txBox="1"/>
          <p:nvPr/>
        </p:nvSpPr>
        <p:spPr>
          <a:xfrm>
            <a:off x="5163128" y="4109631"/>
            <a:ext cx="6333548" cy="755650"/>
          </a:xfrm>
          <a:prstGeom prst="rect">
            <a:avLst/>
          </a:prstGeom>
          <a:noFill/>
        </p:spPr>
        <p:txBody>
          <a:bodyPr wrap="square" rtlCol="0">
            <a:spAutoFit/>
          </a:bodyPr>
          <a:lstStyle/>
          <a:p>
            <a:pPr algn="r">
              <a:lnSpc>
                <a:spcPct val="120000"/>
              </a:lnSpc>
            </a:pPr>
            <a:r>
              <a:rPr lang="en-US" altLang="zh-CN" sz="36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THIẾT LẬP CƠ SỞ DỮ LIỆU</a:t>
            </a:r>
          </a:p>
        </p:txBody>
      </p:sp>
      <p:sp>
        <p:nvSpPr>
          <p:cNvPr id="15" name="稻壳儿春秋广告/盗版必究        原创来源：http://chn.docer.com/works?userid=199329941#!/work_time"/>
          <p:cNvSpPr txBox="1"/>
          <p:nvPr/>
        </p:nvSpPr>
        <p:spPr>
          <a:xfrm>
            <a:off x="8223250" y="4865370"/>
            <a:ext cx="3373120" cy="7372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r">
              <a:lnSpc>
                <a:spcPct val="150000"/>
              </a:lnSpc>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Dựa vào sơ đồ Use Case chúng ta sẽ phân tích dữ liệu để tạo cơ sở dữ liệu.</a:t>
            </a:r>
          </a:p>
        </p:txBody>
      </p:sp>
      <p:sp>
        <p:nvSpPr>
          <p:cNvPr id="16" name="稻壳儿春秋广告/盗版必究        原创来源：http://chn.docer.com/works?userid=199329941#!/work_time"/>
          <p:cNvSpPr txBox="1"/>
          <p:nvPr/>
        </p:nvSpPr>
        <p:spPr>
          <a:xfrm>
            <a:off x="8295640" y="2909570"/>
            <a:ext cx="3201035" cy="1014730"/>
          </a:xfrm>
          <a:prstGeom prst="rect">
            <a:avLst/>
          </a:prstGeom>
          <a:noFill/>
        </p:spPr>
        <p:txBody>
          <a:bodyPr wrap="square" rtlCol="0">
            <a:spAutoFit/>
          </a:bodyPr>
          <a:lstStyle/>
          <a:p>
            <a:pPr algn="r"/>
            <a:r>
              <a:rPr lang="en-US" altLang="zh-CN" sz="6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No. 3.2</a:t>
            </a:r>
          </a:p>
        </p:txBody>
      </p:sp>
      <p:sp>
        <p:nvSpPr>
          <p:cNvPr id="32" name="稻壳儿春秋广告/盗版必究        原创来源：http://chn.docer.com/works?userid=199329941#!/work_time"/>
          <p:cNvSpPr/>
          <p:nvPr/>
        </p:nvSpPr>
        <p:spPr>
          <a:xfrm>
            <a:off x="1363194" y="3"/>
            <a:ext cx="2862972" cy="998458"/>
          </a:xfrm>
          <a:custGeom>
            <a:avLst/>
            <a:gdLst>
              <a:gd name="connsiteX0" fmla="*/ 0 w 3731877"/>
              <a:gd name="connsiteY0" fmla="*/ 0 h 1301487"/>
              <a:gd name="connsiteX1" fmla="*/ 3731877 w 3731877"/>
              <a:gd name="connsiteY1" fmla="*/ 0 h 1301487"/>
              <a:gd name="connsiteX2" fmla="*/ 2829516 w 3731877"/>
              <a:gd name="connsiteY2" fmla="*/ 902360 h 1301487"/>
              <a:gd name="connsiteX3" fmla="*/ 902361 w 3731877"/>
              <a:gd name="connsiteY3" fmla="*/ 902360 h 1301487"/>
            </a:gdLst>
            <a:ahLst/>
            <a:cxnLst>
              <a:cxn ang="0">
                <a:pos x="connsiteX0" y="connsiteY0"/>
              </a:cxn>
              <a:cxn ang="0">
                <a:pos x="connsiteX1" y="connsiteY1"/>
              </a:cxn>
              <a:cxn ang="0">
                <a:pos x="connsiteX2" y="connsiteY2"/>
              </a:cxn>
              <a:cxn ang="0">
                <a:pos x="connsiteX3" y="connsiteY3"/>
              </a:cxn>
            </a:cxnLst>
            <a:rect l="l" t="t" r="r" b="b"/>
            <a:pathLst>
              <a:path w="3731877" h="1301487">
                <a:moveTo>
                  <a:pt x="0" y="0"/>
                </a:moveTo>
                <a:lnTo>
                  <a:pt x="3731877" y="0"/>
                </a:lnTo>
                <a:lnTo>
                  <a:pt x="2829516" y="902360"/>
                </a:lnTo>
                <a:cubicBezTo>
                  <a:pt x="2297347" y="1434530"/>
                  <a:pt x="1434530" y="1434530"/>
                  <a:pt x="902361" y="902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grpId="0" nodeType="with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7" presetClass="entr" presetSubtype="1" fill="hold" grpId="0" nodeType="withEffect">
                                  <p:stCondLst>
                                    <p:cond delay="0"/>
                                  </p:stCondLst>
                                  <p:childTnLst>
                                    <p:set>
                                      <p:cBhvr>
                                        <p:cTn id="10" dur="1000"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7" presetClass="entr" presetSubtype="4" fill="hold" grpId="0" nodeType="withEffect">
                                  <p:stCondLst>
                                    <p:cond delay="0"/>
                                  </p:stCondLst>
                                  <p:childTnLst>
                                    <p:set>
                                      <p:cBhvr>
                                        <p:cTn id="18" dur="1000"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4"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to="" calcmode="lin" valueType="num">
                                      <p:cBhvr>
                                        <p:cTn id="23" dur="1" fill="hold"/>
                                        <p:tgtEl>
                                          <p:spTgt spid="21"/>
                                        </p:tgtEl>
                                      </p:cBhvr>
                                    </p:anim>
                                  </p:childTnLst>
                                </p:cTn>
                              </p:par>
                              <p:par>
                                <p:cTn id="24" presetID="24"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to="" calcmode="lin" valueType="num">
                                      <p:cBhvr>
                                        <p:cTn id="26"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animBg="1"/>
      <p:bldP spid="7" grpId="0" animBg="1"/>
      <p:bldP spid="8" grpId="0" animBg="1"/>
      <p:bldP spid="9" grpId="0" bldLvl="0" animBg="1"/>
      <p:bldP spid="1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THIẾT LẬP CƠ SỞ DỮ LIỆU</a:t>
            </a:r>
          </a:p>
        </p:txBody>
      </p:sp>
      <p:grpSp>
        <p:nvGrpSpPr>
          <p:cNvPr id="4" name="Group 3"/>
          <p:cNvGrpSpPr/>
          <p:nvPr/>
        </p:nvGrpSpPr>
        <p:grpSpPr>
          <a:xfrm>
            <a:off x="3936548" y="1954530"/>
            <a:ext cx="3222625" cy="3761106"/>
            <a:chOff x="3936548" y="1922145"/>
            <a:chExt cx="3222625" cy="3761106"/>
          </a:xfrm>
          <a:solidFill>
            <a:srgbClr val="5F8D8D"/>
          </a:solidFill>
        </p:grpSpPr>
        <p:sp>
          <p:nvSpPr>
            <p:cNvPr id="6" name="Freeform 5"/>
            <p:cNvSpPr/>
            <p:nvPr/>
          </p:nvSpPr>
          <p:spPr bwMode="auto">
            <a:xfrm>
              <a:off x="3936548" y="1922145"/>
              <a:ext cx="3222625" cy="1492250"/>
            </a:xfrm>
            <a:custGeom>
              <a:avLst/>
              <a:gdLst>
                <a:gd name="T0" fmla="*/ 1355 w 2030"/>
                <a:gd name="T1" fmla="*/ 0 h 940"/>
                <a:gd name="T2" fmla="*/ 0 w 2030"/>
                <a:gd name="T3" fmla="*/ 627 h 940"/>
                <a:gd name="T4" fmla="*/ 677 w 2030"/>
                <a:gd name="T5" fmla="*/ 940 h 940"/>
                <a:gd name="T6" fmla="*/ 2030 w 2030"/>
                <a:gd name="T7" fmla="*/ 313 h 940"/>
                <a:gd name="T8" fmla="*/ 1355 w 2030"/>
                <a:gd name="T9" fmla="*/ 0 h 940"/>
              </a:gdLst>
              <a:ahLst/>
              <a:cxnLst>
                <a:cxn ang="0">
                  <a:pos x="T0" y="T1"/>
                </a:cxn>
                <a:cxn ang="0">
                  <a:pos x="T2" y="T3"/>
                </a:cxn>
                <a:cxn ang="0">
                  <a:pos x="T4" y="T5"/>
                </a:cxn>
                <a:cxn ang="0">
                  <a:pos x="T6" y="T7"/>
                </a:cxn>
                <a:cxn ang="0">
                  <a:pos x="T8" y="T9"/>
                </a:cxn>
              </a:cxnLst>
              <a:rect l="0" t="0" r="r" b="b"/>
              <a:pathLst>
                <a:path w="2030" h="940">
                  <a:moveTo>
                    <a:pt x="1355" y="0"/>
                  </a:moveTo>
                  <a:lnTo>
                    <a:pt x="0" y="627"/>
                  </a:lnTo>
                  <a:lnTo>
                    <a:pt x="677" y="940"/>
                  </a:lnTo>
                  <a:lnTo>
                    <a:pt x="2030" y="313"/>
                  </a:lnTo>
                  <a:lnTo>
                    <a:pt x="1355" y="0"/>
                  </a:lnTo>
                  <a:close/>
                </a:path>
              </a:pathLst>
            </a:custGeom>
            <a:grpFill/>
            <a:ln>
              <a:noFill/>
            </a:ln>
          </p:spPr>
          <p:txBody>
            <a:bodyPr vert="horz" wrap="square" lIns="91440" tIns="45720" rIns="91440" bIns="45720" numCol="1" anchor="t" anchorCtr="0" compatLnSpc="1"/>
            <a:lstStyle/>
            <a:p>
              <a:endParaRPr lang="id-ID" sz="1600"/>
            </a:p>
          </p:txBody>
        </p:sp>
        <p:sp>
          <p:nvSpPr>
            <p:cNvPr id="7" name="Freeform 6"/>
            <p:cNvSpPr/>
            <p:nvPr/>
          </p:nvSpPr>
          <p:spPr bwMode="auto">
            <a:xfrm>
              <a:off x="3936548" y="2932113"/>
              <a:ext cx="1074738" cy="2751138"/>
            </a:xfrm>
            <a:custGeom>
              <a:avLst/>
              <a:gdLst>
                <a:gd name="T0" fmla="*/ 0 w 677"/>
                <a:gd name="T1" fmla="*/ 1419 h 1733"/>
                <a:gd name="T2" fmla="*/ 677 w 677"/>
                <a:gd name="T3" fmla="*/ 1733 h 1733"/>
                <a:gd name="T4" fmla="*/ 677 w 677"/>
                <a:gd name="T5" fmla="*/ 313 h 1733"/>
                <a:gd name="T6" fmla="*/ 0 w 677"/>
                <a:gd name="T7" fmla="*/ 0 h 1733"/>
                <a:gd name="T8" fmla="*/ 0 w 677"/>
                <a:gd name="T9" fmla="*/ 1419 h 1733"/>
              </a:gdLst>
              <a:ahLst/>
              <a:cxnLst>
                <a:cxn ang="0">
                  <a:pos x="T0" y="T1"/>
                </a:cxn>
                <a:cxn ang="0">
                  <a:pos x="T2" y="T3"/>
                </a:cxn>
                <a:cxn ang="0">
                  <a:pos x="T4" y="T5"/>
                </a:cxn>
                <a:cxn ang="0">
                  <a:pos x="T6" y="T7"/>
                </a:cxn>
                <a:cxn ang="0">
                  <a:pos x="T8" y="T9"/>
                </a:cxn>
              </a:cxnLst>
              <a:rect l="0" t="0" r="r" b="b"/>
              <a:pathLst>
                <a:path w="677" h="1733">
                  <a:moveTo>
                    <a:pt x="0" y="1419"/>
                  </a:moveTo>
                  <a:lnTo>
                    <a:pt x="677" y="1733"/>
                  </a:lnTo>
                  <a:lnTo>
                    <a:pt x="677" y="313"/>
                  </a:lnTo>
                  <a:lnTo>
                    <a:pt x="0" y="0"/>
                  </a:lnTo>
                  <a:lnTo>
                    <a:pt x="0" y="1419"/>
                  </a:lnTo>
                  <a:close/>
                </a:path>
              </a:pathLst>
            </a:custGeom>
            <a:grpFill/>
            <a:ln>
              <a:noFill/>
            </a:ln>
          </p:spPr>
          <p:txBody>
            <a:bodyPr vert="horz" wrap="square" lIns="91440" tIns="45720" rIns="91440" bIns="45720" numCol="1" anchor="t" anchorCtr="0" compatLnSpc="1"/>
            <a:lstStyle/>
            <a:p>
              <a:endParaRPr lang="id-ID" sz="1600"/>
            </a:p>
          </p:txBody>
        </p:sp>
        <p:sp>
          <p:nvSpPr>
            <p:cNvPr id="8" name="Freeform 7"/>
            <p:cNvSpPr/>
            <p:nvPr/>
          </p:nvSpPr>
          <p:spPr bwMode="auto">
            <a:xfrm>
              <a:off x="5011285" y="2433638"/>
              <a:ext cx="2147888" cy="3249613"/>
            </a:xfrm>
            <a:custGeom>
              <a:avLst/>
              <a:gdLst>
                <a:gd name="T0" fmla="*/ 1353 w 1353"/>
                <a:gd name="T1" fmla="*/ 1420 h 2047"/>
                <a:gd name="T2" fmla="*/ 0 w 1353"/>
                <a:gd name="T3" fmla="*/ 2047 h 2047"/>
                <a:gd name="T4" fmla="*/ 0 w 1353"/>
                <a:gd name="T5" fmla="*/ 627 h 2047"/>
                <a:gd name="T6" fmla="*/ 1353 w 1353"/>
                <a:gd name="T7" fmla="*/ 0 h 2047"/>
                <a:gd name="T8" fmla="*/ 1353 w 1353"/>
                <a:gd name="T9" fmla="*/ 1420 h 2047"/>
              </a:gdLst>
              <a:ahLst/>
              <a:cxnLst>
                <a:cxn ang="0">
                  <a:pos x="T0" y="T1"/>
                </a:cxn>
                <a:cxn ang="0">
                  <a:pos x="T2" y="T3"/>
                </a:cxn>
                <a:cxn ang="0">
                  <a:pos x="T4" y="T5"/>
                </a:cxn>
                <a:cxn ang="0">
                  <a:pos x="T6" y="T7"/>
                </a:cxn>
                <a:cxn ang="0">
                  <a:pos x="T8" y="T9"/>
                </a:cxn>
              </a:cxnLst>
              <a:rect l="0" t="0" r="r" b="b"/>
              <a:pathLst>
                <a:path w="1353" h="2047">
                  <a:moveTo>
                    <a:pt x="1353" y="1420"/>
                  </a:moveTo>
                  <a:lnTo>
                    <a:pt x="0" y="2047"/>
                  </a:lnTo>
                  <a:lnTo>
                    <a:pt x="0" y="627"/>
                  </a:lnTo>
                  <a:lnTo>
                    <a:pt x="1353" y="0"/>
                  </a:lnTo>
                  <a:lnTo>
                    <a:pt x="1353" y="1420"/>
                  </a:lnTo>
                  <a:close/>
                </a:path>
              </a:pathLst>
            </a:custGeom>
            <a:grpFill/>
            <a:ln>
              <a:noFill/>
            </a:ln>
          </p:spPr>
          <p:txBody>
            <a:bodyPr vert="horz" wrap="square" lIns="91440" tIns="45720" rIns="91440" bIns="45720" numCol="1" anchor="t" anchorCtr="0" compatLnSpc="1"/>
            <a:lstStyle/>
            <a:p>
              <a:endParaRPr lang="id-ID" sz="1600"/>
            </a:p>
          </p:txBody>
        </p:sp>
      </p:grpSp>
      <p:grpSp>
        <p:nvGrpSpPr>
          <p:cNvPr id="3" name="Group 2"/>
          <p:cNvGrpSpPr/>
          <p:nvPr/>
        </p:nvGrpSpPr>
        <p:grpSpPr>
          <a:xfrm>
            <a:off x="5093835" y="3619818"/>
            <a:ext cx="2976563" cy="2505075"/>
            <a:chOff x="5093835" y="3598863"/>
            <a:chExt cx="2976563" cy="2505075"/>
          </a:xfrm>
          <a:gradFill>
            <a:gsLst>
              <a:gs pos="0">
                <a:srgbClr val="FECF40"/>
              </a:gs>
              <a:gs pos="100000">
                <a:srgbClr val="846C21"/>
              </a:gs>
            </a:gsLst>
            <a:lin scaled="0"/>
          </a:gradFill>
        </p:grpSpPr>
        <p:sp>
          <p:nvSpPr>
            <p:cNvPr id="9" name="Freeform 8"/>
            <p:cNvSpPr/>
            <p:nvPr/>
          </p:nvSpPr>
          <p:spPr bwMode="auto">
            <a:xfrm>
              <a:off x="5093835" y="4518025"/>
              <a:ext cx="993775" cy="1585913"/>
            </a:xfrm>
            <a:custGeom>
              <a:avLst/>
              <a:gdLst>
                <a:gd name="T0" fmla="*/ 0 w 626"/>
                <a:gd name="T1" fmla="*/ 0 h 999"/>
                <a:gd name="T2" fmla="*/ 0 w 626"/>
                <a:gd name="T3" fmla="*/ 710 h 999"/>
                <a:gd name="T4" fmla="*/ 626 w 626"/>
                <a:gd name="T5" fmla="*/ 999 h 999"/>
                <a:gd name="T6" fmla="*/ 626 w 626"/>
                <a:gd name="T7" fmla="*/ 290 h 999"/>
                <a:gd name="T8" fmla="*/ 0 w 626"/>
                <a:gd name="T9" fmla="*/ 0 h 999"/>
              </a:gdLst>
              <a:ahLst/>
              <a:cxnLst>
                <a:cxn ang="0">
                  <a:pos x="T0" y="T1"/>
                </a:cxn>
                <a:cxn ang="0">
                  <a:pos x="T2" y="T3"/>
                </a:cxn>
                <a:cxn ang="0">
                  <a:pos x="T4" y="T5"/>
                </a:cxn>
                <a:cxn ang="0">
                  <a:pos x="T6" y="T7"/>
                </a:cxn>
                <a:cxn ang="0">
                  <a:pos x="T8" y="T9"/>
                </a:cxn>
              </a:cxnLst>
              <a:rect l="0" t="0" r="r" b="b"/>
              <a:pathLst>
                <a:path w="626" h="999">
                  <a:moveTo>
                    <a:pt x="0" y="0"/>
                  </a:moveTo>
                  <a:lnTo>
                    <a:pt x="0" y="710"/>
                  </a:lnTo>
                  <a:lnTo>
                    <a:pt x="626" y="999"/>
                  </a:lnTo>
                  <a:lnTo>
                    <a:pt x="626" y="290"/>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0" name="Freeform 9"/>
            <p:cNvSpPr/>
            <p:nvPr/>
          </p:nvSpPr>
          <p:spPr bwMode="auto">
            <a:xfrm>
              <a:off x="6087610" y="4057650"/>
              <a:ext cx="1982788" cy="2046288"/>
            </a:xfrm>
            <a:custGeom>
              <a:avLst/>
              <a:gdLst>
                <a:gd name="T0" fmla="*/ 0 w 1249"/>
                <a:gd name="T1" fmla="*/ 580 h 1289"/>
                <a:gd name="T2" fmla="*/ 1249 w 1249"/>
                <a:gd name="T3" fmla="*/ 0 h 1289"/>
                <a:gd name="T4" fmla="*/ 1249 w 1249"/>
                <a:gd name="T5" fmla="*/ 710 h 1289"/>
                <a:gd name="T6" fmla="*/ 0 w 1249"/>
                <a:gd name="T7" fmla="*/ 1289 h 1289"/>
                <a:gd name="T8" fmla="*/ 0 w 1249"/>
                <a:gd name="T9" fmla="*/ 580 h 1289"/>
              </a:gdLst>
              <a:ahLst/>
              <a:cxnLst>
                <a:cxn ang="0">
                  <a:pos x="T0" y="T1"/>
                </a:cxn>
                <a:cxn ang="0">
                  <a:pos x="T2" y="T3"/>
                </a:cxn>
                <a:cxn ang="0">
                  <a:pos x="T4" y="T5"/>
                </a:cxn>
                <a:cxn ang="0">
                  <a:pos x="T6" y="T7"/>
                </a:cxn>
                <a:cxn ang="0">
                  <a:pos x="T8" y="T9"/>
                </a:cxn>
              </a:cxnLst>
              <a:rect l="0" t="0" r="r" b="b"/>
              <a:pathLst>
                <a:path w="1249" h="1289">
                  <a:moveTo>
                    <a:pt x="0" y="580"/>
                  </a:moveTo>
                  <a:lnTo>
                    <a:pt x="1249" y="0"/>
                  </a:lnTo>
                  <a:lnTo>
                    <a:pt x="1249" y="710"/>
                  </a:lnTo>
                  <a:lnTo>
                    <a:pt x="0" y="1289"/>
                  </a:lnTo>
                  <a:lnTo>
                    <a:pt x="0" y="580"/>
                  </a:lnTo>
                  <a:close/>
                </a:path>
              </a:pathLst>
            </a:custGeom>
            <a:grpFill/>
            <a:ln>
              <a:noFill/>
            </a:ln>
          </p:spPr>
          <p:txBody>
            <a:bodyPr vert="horz" wrap="square" lIns="91440" tIns="45720" rIns="91440" bIns="45720" numCol="1" anchor="t" anchorCtr="0" compatLnSpc="1"/>
            <a:lstStyle/>
            <a:p>
              <a:endParaRPr lang="id-ID" sz="1600"/>
            </a:p>
          </p:txBody>
        </p:sp>
        <p:sp>
          <p:nvSpPr>
            <p:cNvPr id="11" name="Freeform 10"/>
            <p:cNvSpPr/>
            <p:nvPr/>
          </p:nvSpPr>
          <p:spPr bwMode="auto">
            <a:xfrm>
              <a:off x="5093835" y="3598863"/>
              <a:ext cx="2976563" cy="1379538"/>
            </a:xfrm>
            <a:custGeom>
              <a:avLst/>
              <a:gdLst>
                <a:gd name="T0" fmla="*/ 0 w 1875"/>
                <a:gd name="T1" fmla="*/ 579 h 869"/>
                <a:gd name="T2" fmla="*/ 1250 w 1875"/>
                <a:gd name="T3" fmla="*/ 0 h 869"/>
                <a:gd name="T4" fmla="*/ 1875 w 1875"/>
                <a:gd name="T5" fmla="*/ 289 h 869"/>
                <a:gd name="T6" fmla="*/ 626 w 1875"/>
                <a:gd name="T7" fmla="*/ 869 h 869"/>
                <a:gd name="T8" fmla="*/ 0 w 1875"/>
                <a:gd name="T9" fmla="*/ 579 h 869"/>
              </a:gdLst>
              <a:ahLst/>
              <a:cxnLst>
                <a:cxn ang="0">
                  <a:pos x="T0" y="T1"/>
                </a:cxn>
                <a:cxn ang="0">
                  <a:pos x="T2" y="T3"/>
                </a:cxn>
                <a:cxn ang="0">
                  <a:pos x="T4" y="T5"/>
                </a:cxn>
                <a:cxn ang="0">
                  <a:pos x="T6" y="T7"/>
                </a:cxn>
                <a:cxn ang="0">
                  <a:pos x="T8" y="T9"/>
                </a:cxn>
              </a:cxnLst>
              <a:rect l="0" t="0" r="r" b="b"/>
              <a:pathLst>
                <a:path w="1875" h="869">
                  <a:moveTo>
                    <a:pt x="0" y="579"/>
                  </a:moveTo>
                  <a:lnTo>
                    <a:pt x="1250" y="0"/>
                  </a:lnTo>
                  <a:lnTo>
                    <a:pt x="1875" y="289"/>
                  </a:lnTo>
                  <a:lnTo>
                    <a:pt x="626" y="869"/>
                  </a:lnTo>
                  <a:lnTo>
                    <a:pt x="0" y="579"/>
                  </a:lnTo>
                  <a:close/>
                </a:path>
              </a:pathLst>
            </a:custGeom>
            <a:grpFill/>
            <a:ln>
              <a:noFill/>
            </a:ln>
          </p:spPr>
          <p:txBody>
            <a:bodyPr vert="horz" wrap="square" lIns="91440" tIns="45720" rIns="91440" bIns="45720" numCol="1" anchor="t" anchorCtr="0" compatLnSpc="1"/>
            <a:lstStyle/>
            <a:p>
              <a:endParaRPr lang="id-ID" sz="1600"/>
            </a:p>
          </p:txBody>
        </p:sp>
      </p:grpSp>
      <p:grpSp>
        <p:nvGrpSpPr>
          <p:cNvPr id="34" name="Group 33"/>
          <p:cNvGrpSpPr/>
          <p:nvPr/>
        </p:nvGrpSpPr>
        <p:grpSpPr>
          <a:xfrm>
            <a:off x="6087610" y="2671445"/>
            <a:ext cx="1803400" cy="1846263"/>
            <a:chOff x="6087610" y="2628900"/>
            <a:chExt cx="1803400" cy="1846263"/>
          </a:xfrm>
          <a:solidFill>
            <a:srgbClr val="224053"/>
          </a:solidFill>
        </p:grpSpPr>
        <p:sp>
          <p:nvSpPr>
            <p:cNvPr id="12" name="Freeform 11"/>
            <p:cNvSpPr/>
            <p:nvPr/>
          </p:nvSpPr>
          <p:spPr bwMode="auto">
            <a:xfrm>
              <a:off x="6087610" y="3048000"/>
              <a:ext cx="901700" cy="1427163"/>
            </a:xfrm>
            <a:custGeom>
              <a:avLst/>
              <a:gdLst>
                <a:gd name="T0" fmla="*/ 0 w 568"/>
                <a:gd name="T1" fmla="*/ 0 h 899"/>
                <a:gd name="T2" fmla="*/ 0 w 568"/>
                <a:gd name="T3" fmla="*/ 636 h 899"/>
                <a:gd name="T4" fmla="*/ 568 w 568"/>
                <a:gd name="T5" fmla="*/ 899 h 899"/>
                <a:gd name="T6" fmla="*/ 568 w 568"/>
                <a:gd name="T7" fmla="*/ 262 h 899"/>
                <a:gd name="T8" fmla="*/ 0 w 568"/>
                <a:gd name="T9" fmla="*/ 0 h 899"/>
              </a:gdLst>
              <a:ahLst/>
              <a:cxnLst>
                <a:cxn ang="0">
                  <a:pos x="T0" y="T1"/>
                </a:cxn>
                <a:cxn ang="0">
                  <a:pos x="T2" y="T3"/>
                </a:cxn>
                <a:cxn ang="0">
                  <a:pos x="T4" y="T5"/>
                </a:cxn>
                <a:cxn ang="0">
                  <a:pos x="T6" y="T7"/>
                </a:cxn>
                <a:cxn ang="0">
                  <a:pos x="T8" y="T9"/>
                </a:cxn>
              </a:cxnLst>
              <a:rect l="0" t="0" r="r" b="b"/>
              <a:pathLst>
                <a:path w="568" h="899">
                  <a:moveTo>
                    <a:pt x="0" y="0"/>
                  </a:moveTo>
                  <a:lnTo>
                    <a:pt x="0" y="636"/>
                  </a:lnTo>
                  <a:lnTo>
                    <a:pt x="568" y="899"/>
                  </a:lnTo>
                  <a:lnTo>
                    <a:pt x="568" y="262"/>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3" name="Freeform 12"/>
            <p:cNvSpPr/>
            <p:nvPr/>
          </p:nvSpPr>
          <p:spPr bwMode="auto">
            <a:xfrm>
              <a:off x="6989310" y="3048000"/>
              <a:ext cx="901700" cy="1427163"/>
            </a:xfrm>
            <a:custGeom>
              <a:avLst/>
              <a:gdLst>
                <a:gd name="T0" fmla="*/ 0 w 568"/>
                <a:gd name="T1" fmla="*/ 262 h 899"/>
                <a:gd name="T2" fmla="*/ 568 w 568"/>
                <a:gd name="T3" fmla="*/ 0 h 899"/>
                <a:gd name="T4" fmla="*/ 568 w 568"/>
                <a:gd name="T5" fmla="*/ 636 h 899"/>
                <a:gd name="T6" fmla="*/ 0 w 568"/>
                <a:gd name="T7" fmla="*/ 899 h 899"/>
                <a:gd name="T8" fmla="*/ 0 w 568"/>
                <a:gd name="T9" fmla="*/ 262 h 899"/>
              </a:gdLst>
              <a:ahLst/>
              <a:cxnLst>
                <a:cxn ang="0">
                  <a:pos x="T0" y="T1"/>
                </a:cxn>
                <a:cxn ang="0">
                  <a:pos x="T2" y="T3"/>
                </a:cxn>
                <a:cxn ang="0">
                  <a:pos x="T4" y="T5"/>
                </a:cxn>
                <a:cxn ang="0">
                  <a:pos x="T6" y="T7"/>
                </a:cxn>
                <a:cxn ang="0">
                  <a:pos x="T8" y="T9"/>
                </a:cxn>
              </a:cxnLst>
              <a:rect l="0" t="0" r="r" b="b"/>
              <a:pathLst>
                <a:path w="568" h="899">
                  <a:moveTo>
                    <a:pt x="0" y="262"/>
                  </a:moveTo>
                  <a:lnTo>
                    <a:pt x="568" y="0"/>
                  </a:lnTo>
                  <a:lnTo>
                    <a:pt x="568" y="636"/>
                  </a:lnTo>
                  <a:lnTo>
                    <a:pt x="0" y="899"/>
                  </a:lnTo>
                  <a:lnTo>
                    <a:pt x="0" y="262"/>
                  </a:lnTo>
                  <a:close/>
                </a:path>
              </a:pathLst>
            </a:custGeom>
            <a:grpFill/>
            <a:ln>
              <a:noFill/>
            </a:ln>
          </p:spPr>
          <p:txBody>
            <a:bodyPr vert="horz" wrap="square" lIns="91440" tIns="45720" rIns="91440" bIns="45720" numCol="1" anchor="t" anchorCtr="0" compatLnSpc="1"/>
            <a:lstStyle/>
            <a:p>
              <a:endParaRPr lang="id-ID" sz="1600"/>
            </a:p>
          </p:txBody>
        </p:sp>
        <p:sp>
          <p:nvSpPr>
            <p:cNvPr id="14" name="Freeform 13"/>
            <p:cNvSpPr/>
            <p:nvPr/>
          </p:nvSpPr>
          <p:spPr bwMode="auto">
            <a:xfrm>
              <a:off x="6087610" y="2628900"/>
              <a:ext cx="1803400" cy="835025"/>
            </a:xfrm>
            <a:custGeom>
              <a:avLst/>
              <a:gdLst>
                <a:gd name="T0" fmla="*/ 0 w 1136"/>
                <a:gd name="T1" fmla="*/ 264 h 526"/>
                <a:gd name="T2" fmla="*/ 568 w 1136"/>
                <a:gd name="T3" fmla="*/ 0 h 526"/>
                <a:gd name="T4" fmla="*/ 1136 w 1136"/>
                <a:gd name="T5" fmla="*/ 264 h 526"/>
                <a:gd name="T6" fmla="*/ 568 w 1136"/>
                <a:gd name="T7" fmla="*/ 526 h 526"/>
                <a:gd name="T8" fmla="*/ 0 w 1136"/>
                <a:gd name="T9" fmla="*/ 264 h 526"/>
              </a:gdLst>
              <a:ahLst/>
              <a:cxnLst>
                <a:cxn ang="0">
                  <a:pos x="T0" y="T1"/>
                </a:cxn>
                <a:cxn ang="0">
                  <a:pos x="T2" y="T3"/>
                </a:cxn>
                <a:cxn ang="0">
                  <a:pos x="T4" y="T5"/>
                </a:cxn>
                <a:cxn ang="0">
                  <a:pos x="T6" y="T7"/>
                </a:cxn>
                <a:cxn ang="0">
                  <a:pos x="T8" y="T9"/>
                </a:cxn>
              </a:cxnLst>
              <a:rect l="0" t="0" r="r" b="b"/>
              <a:pathLst>
                <a:path w="1136" h="526">
                  <a:moveTo>
                    <a:pt x="0" y="264"/>
                  </a:moveTo>
                  <a:lnTo>
                    <a:pt x="568" y="0"/>
                  </a:lnTo>
                  <a:lnTo>
                    <a:pt x="1136" y="264"/>
                  </a:lnTo>
                  <a:lnTo>
                    <a:pt x="568" y="526"/>
                  </a:lnTo>
                  <a:lnTo>
                    <a:pt x="0" y="264"/>
                  </a:lnTo>
                  <a:close/>
                </a:path>
              </a:pathLst>
            </a:custGeom>
            <a:grpFill/>
            <a:ln>
              <a:noFill/>
            </a:ln>
          </p:spPr>
          <p:txBody>
            <a:bodyPr vert="horz" wrap="square" lIns="91440" tIns="45720" rIns="91440" bIns="45720" numCol="1" anchor="t" anchorCtr="0" compatLnSpc="1"/>
            <a:lstStyle/>
            <a:p>
              <a:endParaRPr lang="id-ID" sz="1600"/>
            </a:p>
          </p:txBody>
        </p:sp>
      </p:grpSp>
      <p:grpSp>
        <p:nvGrpSpPr>
          <p:cNvPr id="5" name="Group 4"/>
          <p:cNvGrpSpPr/>
          <p:nvPr/>
        </p:nvGrpSpPr>
        <p:grpSpPr>
          <a:xfrm>
            <a:off x="5451023" y="3413760"/>
            <a:ext cx="1270000" cy="1249363"/>
            <a:chOff x="5451023" y="3397250"/>
            <a:chExt cx="1270000" cy="1249363"/>
          </a:xfrm>
          <a:solidFill>
            <a:srgbClr val="E05636"/>
          </a:solidFill>
        </p:grpSpPr>
        <p:sp>
          <p:nvSpPr>
            <p:cNvPr id="15" name="Freeform 14"/>
            <p:cNvSpPr/>
            <p:nvPr/>
          </p:nvSpPr>
          <p:spPr bwMode="auto">
            <a:xfrm>
              <a:off x="6087610" y="3689350"/>
              <a:ext cx="633413" cy="957263"/>
            </a:xfrm>
            <a:custGeom>
              <a:avLst/>
              <a:gdLst>
                <a:gd name="T0" fmla="*/ 0 w 399"/>
                <a:gd name="T1" fmla="*/ 185 h 603"/>
                <a:gd name="T2" fmla="*/ 0 w 399"/>
                <a:gd name="T3" fmla="*/ 603 h 603"/>
                <a:gd name="T4" fmla="*/ 399 w 399"/>
                <a:gd name="T5" fmla="*/ 418 h 603"/>
                <a:gd name="T6" fmla="*/ 399 w 399"/>
                <a:gd name="T7" fmla="*/ 0 h 603"/>
                <a:gd name="T8" fmla="*/ 0 w 399"/>
                <a:gd name="T9" fmla="*/ 185 h 603"/>
              </a:gdLst>
              <a:ahLst/>
              <a:cxnLst>
                <a:cxn ang="0">
                  <a:pos x="T0" y="T1"/>
                </a:cxn>
                <a:cxn ang="0">
                  <a:pos x="T2" y="T3"/>
                </a:cxn>
                <a:cxn ang="0">
                  <a:pos x="T4" y="T5"/>
                </a:cxn>
                <a:cxn ang="0">
                  <a:pos x="T6" y="T7"/>
                </a:cxn>
                <a:cxn ang="0">
                  <a:pos x="T8" y="T9"/>
                </a:cxn>
              </a:cxnLst>
              <a:rect l="0" t="0" r="r" b="b"/>
              <a:pathLst>
                <a:path w="399" h="603">
                  <a:moveTo>
                    <a:pt x="0" y="185"/>
                  </a:moveTo>
                  <a:lnTo>
                    <a:pt x="0" y="603"/>
                  </a:lnTo>
                  <a:lnTo>
                    <a:pt x="399" y="418"/>
                  </a:lnTo>
                  <a:lnTo>
                    <a:pt x="399" y="0"/>
                  </a:lnTo>
                  <a:lnTo>
                    <a:pt x="0" y="185"/>
                  </a:lnTo>
                  <a:close/>
                </a:path>
              </a:pathLst>
            </a:custGeom>
            <a:grpFill/>
            <a:ln>
              <a:noFill/>
            </a:ln>
          </p:spPr>
          <p:txBody>
            <a:bodyPr vert="horz" wrap="square" lIns="91440" tIns="45720" rIns="91440" bIns="45720" numCol="1" anchor="t" anchorCtr="0" compatLnSpc="1"/>
            <a:lstStyle/>
            <a:p>
              <a:endParaRPr lang="id-ID" sz="1600"/>
            </a:p>
          </p:txBody>
        </p:sp>
        <p:sp>
          <p:nvSpPr>
            <p:cNvPr id="16" name="Freeform 15"/>
            <p:cNvSpPr/>
            <p:nvPr/>
          </p:nvSpPr>
          <p:spPr bwMode="auto">
            <a:xfrm>
              <a:off x="5451023" y="3689350"/>
              <a:ext cx="636588" cy="957263"/>
            </a:xfrm>
            <a:custGeom>
              <a:avLst/>
              <a:gdLst>
                <a:gd name="T0" fmla="*/ 0 w 401"/>
                <a:gd name="T1" fmla="*/ 0 h 603"/>
                <a:gd name="T2" fmla="*/ 401 w 401"/>
                <a:gd name="T3" fmla="*/ 185 h 603"/>
                <a:gd name="T4" fmla="*/ 401 w 401"/>
                <a:gd name="T5" fmla="*/ 603 h 603"/>
                <a:gd name="T6" fmla="*/ 0 w 401"/>
                <a:gd name="T7" fmla="*/ 418 h 603"/>
                <a:gd name="T8" fmla="*/ 0 w 401"/>
                <a:gd name="T9" fmla="*/ 0 h 603"/>
              </a:gdLst>
              <a:ahLst/>
              <a:cxnLst>
                <a:cxn ang="0">
                  <a:pos x="T0" y="T1"/>
                </a:cxn>
                <a:cxn ang="0">
                  <a:pos x="T2" y="T3"/>
                </a:cxn>
                <a:cxn ang="0">
                  <a:pos x="T4" y="T5"/>
                </a:cxn>
                <a:cxn ang="0">
                  <a:pos x="T6" y="T7"/>
                </a:cxn>
                <a:cxn ang="0">
                  <a:pos x="T8" y="T9"/>
                </a:cxn>
              </a:cxnLst>
              <a:rect l="0" t="0" r="r" b="b"/>
              <a:pathLst>
                <a:path w="401" h="603">
                  <a:moveTo>
                    <a:pt x="0" y="0"/>
                  </a:moveTo>
                  <a:lnTo>
                    <a:pt x="401" y="185"/>
                  </a:lnTo>
                  <a:lnTo>
                    <a:pt x="401" y="603"/>
                  </a:lnTo>
                  <a:lnTo>
                    <a:pt x="0" y="418"/>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7" name="Freeform 16"/>
            <p:cNvSpPr/>
            <p:nvPr/>
          </p:nvSpPr>
          <p:spPr bwMode="auto">
            <a:xfrm>
              <a:off x="5451023" y="3397250"/>
              <a:ext cx="1270000" cy="585788"/>
            </a:xfrm>
            <a:custGeom>
              <a:avLst/>
              <a:gdLst>
                <a:gd name="T0" fmla="*/ 0 w 800"/>
                <a:gd name="T1" fmla="*/ 184 h 369"/>
                <a:gd name="T2" fmla="*/ 401 w 800"/>
                <a:gd name="T3" fmla="*/ 0 h 369"/>
                <a:gd name="T4" fmla="*/ 800 w 800"/>
                <a:gd name="T5" fmla="*/ 184 h 369"/>
                <a:gd name="T6" fmla="*/ 401 w 800"/>
                <a:gd name="T7" fmla="*/ 369 h 369"/>
                <a:gd name="T8" fmla="*/ 0 w 800"/>
                <a:gd name="T9" fmla="*/ 184 h 369"/>
              </a:gdLst>
              <a:ahLst/>
              <a:cxnLst>
                <a:cxn ang="0">
                  <a:pos x="T0" y="T1"/>
                </a:cxn>
                <a:cxn ang="0">
                  <a:pos x="T2" y="T3"/>
                </a:cxn>
                <a:cxn ang="0">
                  <a:pos x="T4" y="T5"/>
                </a:cxn>
                <a:cxn ang="0">
                  <a:pos x="T6" y="T7"/>
                </a:cxn>
                <a:cxn ang="0">
                  <a:pos x="T8" y="T9"/>
                </a:cxn>
              </a:cxnLst>
              <a:rect l="0" t="0" r="r" b="b"/>
              <a:pathLst>
                <a:path w="800" h="369">
                  <a:moveTo>
                    <a:pt x="0" y="184"/>
                  </a:moveTo>
                  <a:lnTo>
                    <a:pt x="401" y="0"/>
                  </a:lnTo>
                  <a:lnTo>
                    <a:pt x="800" y="184"/>
                  </a:lnTo>
                  <a:lnTo>
                    <a:pt x="401" y="369"/>
                  </a:lnTo>
                  <a:lnTo>
                    <a:pt x="0" y="184"/>
                  </a:lnTo>
                  <a:close/>
                </a:path>
              </a:pathLst>
            </a:custGeom>
            <a:grpFill/>
            <a:ln>
              <a:noFill/>
            </a:ln>
          </p:spPr>
          <p:txBody>
            <a:bodyPr vert="horz" wrap="square" lIns="91440" tIns="45720" rIns="91440" bIns="45720" numCol="1" anchor="t" anchorCtr="0" compatLnSpc="1"/>
            <a:lstStyle/>
            <a:p>
              <a:endParaRPr lang="id-ID" sz="1600"/>
            </a:p>
          </p:txBody>
        </p:sp>
      </p:grpSp>
      <p:cxnSp>
        <p:nvCxnSpPr>
          <p:cNvPr id="18" name="Straight Connector 17"/>
          <p:cNvCxnSpPr/>
          <p:nvPr/>
        </p:nvCxnSpPr>
        <p:spPr>
          <a:xfrm flipV="1">
            <a:off x="7002058" y="242792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497256" y="2429188"/>
            <a:ext cx="828000"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62977" y="5244725"/>
            <a:ext cx="338552" cy="338553"/>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8100000">
            <a:off x="3932069" y="5441759"/>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4594061" y="2271713"/>
            <a:ext cx="1347785" cy="1347785"/>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936548" y="2284172"/>
            <a:ext cx="655555"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flipH="1" flipV="1">
            <a:off x="7422234" y="510386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3500000" flipH="1">
            <a:off x="7972589" y="5462308"/>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173894" y="1721742"/>
            <a:ext cx="2346325" cy="706755"/>
          </a:xfrm>
          <a:prstGeom prst="rect">
            <a:avLst/>
          </a:prstGeom>
          <a:noFill/>
        </p:spPr>
        <p:txBody>
          <a:bodyPr wrap="none" rtlCol="0">
            <a:spAutoFit/>
          </a:bodyPr>
          <a:lstStyle/>
          <a:p>
            <a:r>
              <a:rPr lang="en-US" altLang="id-ID" sz="2000" b="1" dirty="0">
                <a:latin typeface="+mj-lt"/>
              </a:rPr>
              <a:t>Tạo cở sở dữ liệu với </a:t>
            </a:r>
          </a:p>
          <a:p>
            <a:r>
              <a:rPr lang="en-US" altLang="id-ID" sz="2000" b="1" dirty="0">
                <a:latin typeface="+mj-lt"/>
              </a:rPr>
              <a:t>sql service</a:t>
            </a:r>
          </a:p>
        </p:txBody>
      </p:sp>
      <p:sp>
        <p:nvSpPr>
          <p:cNvPr id="27" name="Rectangle 26"/>
          <p:cNvSpPr/>
          <p:nvPr/>
        </p:nvSpPr>
        <p:spPr>
          <a:xfrm>
            <a:off x="9173894" y="2366675"/>
            <a:ext cx="2682082" cy="337185"/>
          </a:xfrm>
          <a:prstGeom prst="rect">
            <a:avLst/>
          </a:prstGeom>
        </p:spPr>
        <p:txBody>
          <a:bodyPr wrap="square">
            <a:spAutoFit/>
          </a:bodyPr>
          <a:lstStyle/>
          <a:p>
            <a:r>
              <a:rPr lang="en-US" altLang="id-ID" sz="1600" dirty="0">
                <a:solidFill>
                  <a:schemeClr val="tx1"/>
                </a:solidFill>
              </a:rPr>
              <a:t>Hình thành cơ sở dữ liệu</a:t>
            </a:r>
          </a:p>
        </p:txBody>
      </p:sp>
      <p:sp>
        <p:nvSpPr>
          <p:cNvPr id="28" name="TextBox 27"/>
          <p:cNvSpPr txBox="1"/>
          <p:nvPr/>
        </p:nvSpPr>
        <p:spPr>
          <a:xfrm>
            <a:off x="1710911" y="1954462"/>
            <a:ext cx="1548130" cy="398780"/>
          </a:xfrm>
          <a:prstGeom prst="rect">
            <a:avLst/>
          </a:prstGeom>
          <a:noFill/>
        </p:spPr>
        <p:txBody>
          <a:bodyPr wrap="none" rtlCol="0">
            <a:spAutoFit/>
          </a:bodyPr>
          <a:lstStyle/>
          <a:p>
            <a:pPr algn="r"/>
            <a:r>
              <a:rPr lang="en-US" altLang="id-ID" sz="2000" b="1" dirty="0">
                <a:latin typeface="+mj-lt"/>
              </a:rPr>
              <a:t>Vẽ sơ đồ ERD</a:t>
            </a:r>
          </a:p>
        </p:txBody>
      </p:sp>
      <p:sp>
        <p:nvSpPr>
          <p:cNvPr id="29" name="Rectangle 28"/>
          <p:cNvSpPr/>
          <p:nvPr/>
        </p:nvSpPr>
        <p:spPr>
          <a:xfrm>
            <a:off x="701675" y="2328545"/>
            <a:ext cx="2557145" cy="583565"/>
          </a:xfrm>
          <a:prstGeom prst="rect">
            <a:avLst/>
          </a:prstGeom>
        </p:spPr>
        <p:txBody>
          <a:bodyPr wrap="square">
            <a:spAutoFit/>
          </a:bodyPr>
          <a:lstStyle/>
          <a:p>
            <a:pPr algn="r"/>
            <a:r>
              <a:rPr lang="en-US" altLang="id-ID" sz="1600" dirty="0">
                <a:solidFill>
                  <a:schemeClr val="tx1"/>
                </a:solidFill>
              </a:rPr>
              <a:t>Xác định các thực thẻ và các thuộc tính</a:t>
            </a:r>
          </a:p>
        </p:txBody>
      </p:sp>
      <p:sp>
        <p:nvSpPr>
          <p:cNvPr id="30" name="TextBox 29"/>
          <p:cNvSpPr txBox="1"/>
          <p:nvPr/>
        </p:nvSpPr>
        <p:spPr>
          <a:xfrm>
            <a:off x="9173845" y="4979035"/>
            <a:ext cx="2021205" cy="1014730"/>
          </a:xfrm>
          <a:prstGeom prst="rect">
            <a:avLst/>
          </a:prstGeom>
          <a:noFill/>
        </p:spPr>
        <p:txBody>
          <a:bodyPr wrap="square" rtlCol="0">
            <a:spAutoFit/>
          </a:bodyPr>
          <a:lstStyle/>
          <a:p>
            <a:r>
              <a:rPr lang="en-US" altLang="id-ID" sz="2000" b="1" dirty="0">
                <a:latin typeface="+mj-lt"/>
              </a:rPr>
              <a:t>Thêm dữ liệu vào </a:t>
            </a:r>
          </a:p>
          <a:p>
            <a:r>
              <a:rPr lang="en-US" altLang="id-ID" sz="2000" b="1" dirty="0">
                <a:latin typeface="+mj-lt"/>
              </a:rPr>
              <a:t>cơ sở dữ liệu</a:t>
            </a:r>
          </a:p>
          <a:p>
            <a:r>
              <a:rPr lang="en-US" altLang="id-ID" sz="2000" b="1" dirty="0">
                <a:latin typeface="+mj-lt"/>
              </a:rPr>
              <a:t> </a:t>
            </a:r>
          </a:p>
        </p:txBody>
      </p:sp>
      <p:sp>
        <p:nvSpPr>
          <p:cNvPr id="31" name="Rectangle 30"/>
          <p:cNvSpPr/>
          <p:nvPr/>
        </p:nvSpPr>
        <p:spPr>
          <a:xfrm>
            <a:off x="9174015" y="5582687"/>
            <a:ext cx="2682082" cy="583565"/>
          </a:xfrm>
          <a:prstGeom prst="rect">
            <a:avLst/>
          </a:prstGeom>
        </p:spPr>
        <p:txBody>
          <a:bodyPr wrap="square">
            <a:spAutoFit/>
          </a:bodyPr>
          <a:lstStyle/>
          <a:p>
            <a:r>
              <a:rPr lang="en-US" altLang="id-ID" sz="1600" dirty="0">
                <a:solidFill>
                  <a:schemeClr val="tx1"/>
                </a:solidFill>
              </a:rPr>
              <a:t>Bổ sung dữu liệu vào các thực thể</a:t>
            </a:r>
          </a:p>
        </p:txBody>
      </p:sp>
      <p:sp>
        <p:nvSpPr>
          <p:cNvPr id="32" name="TextBox 31"/>
          <p:cNvSpPr txBox="1"/>
          <p:nvPr/>
        </p:nvSpPr>
        <p:spPr>
          <a:xfrm>
            <a:off x="1059179" y="5244725"/>
            <a:ext cx="2221230" cy="398780"/>
          </a:xfrm>
          <a:prstGeom prst="rect">
            <a:avLst/>
          </a:prstGeom>
          <a:noFill/>
        </p:spPr>
        <p:txBody>
          <a:bodyPr wrap="none" rtlCol="0">
            <a:spAutoFit/>
          </a:bodyPr>
          <a:lstStyle/>
          <a:p>
            <a:pPr algn="r"/>
            <a:r>
              <a:rPr lang="en-US" altLang="id-ID" sz="2000" b="1" dirty="0">
                <a:latin typeface="+mj-lt"/>
              </a:rPr>
              <a:t>Vẽ lược đồ quan hệ</a:t>
            </a:r>
            <a:r>
              <a:rPr lang="en-US" altLang="id-ID" sz="1400" b="1" dirty="0">
                <a:latin typeface="+mj-lt"/>
              </a:rPr>
              <a:t> </a:t>
            </a:r>
          </a:p>
        </p:txBody>
      </p:sp>
      <p:sp>
        <p:nvSpPr>
          <p:cNvPr id="33" name="Rectangle 32"/>
          <p:cNvSpPr/>
          <p:nvPr/>
        </p:nvSpPr>
        <p:spPr>
          <a:xfrm>
            <a:off x="609221" y="5541678"/>
            <a:ext cx="2698493" cy="583565"/>
          </a:xfrm>
          <a:prstGeom prst="rect">
            <a:avLst/>
          </a:prstGeom>
        </p:spPr>
        <p:txBody>
          <a:bodyPr wrap="square">
            <a:spAutoFit/>
          </a:bodyPr>
          <a:lstStyle/>
          <a:p>
            <a:pPr algn="r"/>
            <a:r>
              <a:rPr lang="en-US" altLang="id-ID" sz="1600" dirty="0">
                <a:solidFill>
                  <a:schemeClr val="tx1"/>
                </a:solidFill>
              </a:rPr>
              <a:t>Xác định các  khoá chính và mối quan hệ giữa các thực thể</a:t>
            </a:r>
          </a:p>
        </p:txBody>
      </p:sp>
      <p:grpSp>
        <p:nvGrpSpPr>
          <p:cNvPr id="49" name="Group 48"/>
          <p:cNvGrpSpPr/>
          <p:nvPr/>
        </p:nvGrpSpPr>
        <p:grpSpPr>
          <a:xfrm>
            <a:off x="3307434" y="2077333"/>
            <a:ext cx="483350" cy="312240"/>
            <a:chOff x="1554163" y="3055938"/>
            <a:chExt cx="1049337" cy="677862"/>
          </a:xfrm>
          <a:solidFill>
            <a:schemeClr val="accent4"/>
          </a:solidFill>
        </p:grpSpPr>
        <p:sp>
          <p:nvSpPr>
            <p:cNvPr id="50" name="Freeform 5"/>
            <p:cNvSpPr/>
            <p:nvPr/>
          </p:nvSpPr>
          <p:spPr bwMode="auto">
            <a:xfrm>
              <a:off x="1554163" y="3482975"/>
              <a:ext cx="500062" cy="250825"/>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1" name="Freeform 6"/>
            <p:cNvSpPr/>
            <p:nvPr/>
          </p:nvSpPr>
          <p:spPr bwMode="auto">
            <a:xfrm>
              <a:off x="2103438" y="3482975"/>
              <a:ext cx="500062" cy="250825"/>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2" name="Freeform 7"/>
            <p:cNvSpPr/>
            <p:nvPr/>
          </p:nvSpPr>
          <p:spPr bwMode="auto">
            <a:xfrm>
              <a:off x="1827213" y="3181350"/>
              <a:ext cx="503237" cy="252412"/>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3" name="Freeform 8"/>
            <p:cNvSpPr/>
            <p:nvPr/>
          </p:nvSpPr>
          <p:spPr bwMode="auto">
            <a:xfrm>
              <a:off x="2338388" y="3148013"/>
              <a:ext cx="219075" cy="217487"/>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4" name="Freeform 9"/>
            <p:cNvSpPr/>
            <p:nvPr/>
          </p:nvSpPr>
          <p:spPr bwMode="auto">
            <a:xfrm>
              <a:off x="2266950" y="3055938"/>
              <a:ext cx="128587" cy="13335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55" name="Group 54"/>
          <p:cNvGrpSpPr/>
          <p:nvPr/>
        </p:nvGrpSpPr>
        <p:grpSpPr>
          <a:xfrm rot="20700000">
            <a:off x="8550358" y="2258454"/>
            <a:ext cx="498116" cy="285788"/>
            <a:chOff x="7779638" y="1072086"/>
            <a:chExt cx="436722" cy="250564"/>
          </a:xfrm>
          <a:solidFill>
            <a:schemeClr val="accent3"/>
          </a:solidFill>
        </p:grpSpPr>
        <p:sp>
          <p:nvSpPr>
            <p:cNvPr id="56" name="Freeform 16"/>
            <p:cNvSpPr/>
            <p:nvPr/>
          </p:nvSpPr>
          <p:spPr bwMode="auto">
            <a:xfrm>
              <a:off x="7829045" y="1124140"/>
              <a:ext cx="117342" cy="146456"/>
            </a:xfrm>
            <a:custGeom>
              <a:avLst/>
              <a:gdLst>
                <a:gd name="T0" fmla="*/ 40 w 56"/>
                <a:gd name="T1" fmla="*/ 35 h 70"/>
                <a:gd name="T2" fmla="*/ 56 w 56"/>
                <a:gd name="T3" fmla="*/ 0 h 70"/>
                <a:gd name="T4" fmla="*/ 20 w 56"/>
                <a:gd name="T5" fmla="*/ 0 h 70"/>
                <a:gd name="T6" fmla="*/ 0 w 56"/>
                <a:gd name="T7" fmla="*/ 19 h 70"/>
                <a:gd name="T8" fmla="*/ 0 w 56"/>
                <a:gd name="T9" fmla="*/ 51 h 70"/>
                <a:gd name="T10" fmla="*/ 20 w 56"/>
                <a:gd name="T11" fmla="*/ 70 h 70"/>
                <a:gd name="T12" fmla="*/ 56 w 56"/>
                <a:gd name="T13" fmla="*/ 70 h 70"/>
                <a:gd name="T14" fmla="*/ 40 w 56"/>
                <a:gd name="T15" fmla="*/ 35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0">
                  <a:moveTo>
                    <a:pt x="40" y="35"/>
                  </a:moveTo>
                  <a:cubicBezTo>
                    <a:pt x="40" y="21"/>
                    <a:pt x="46" y="8"/>
                    <a:pt x="56" y="0"/>
                  </a:cubicBezTo>
                  <a:cubicBezTo>
                    <a:pt x="20" y="0"/>
                    <a:pt x="20" y="0"/>
                    <a:pt x="20" y="0"/>
                  </a:cubicBezTo>
                  <a:cubicBezTo>
                    <a:pt x="18" y="10"/>
                    <a:pt x="10" y="17"/>
                    <a:pt x="0" y="19"/>
                  </a:cubicBezTo>
                  <a:cubicBezTo>
                    <a:pt x="0" y="51"/>
                    <a:pt x="0" y="51"/>
                    <a:pt x="0" y="51"/>
                  </a:cubicBezTo>
                  <a:cubicBezTo>
                    <a:pt x="10" y="52"/>
                    <a:pt x="18" y="60"/>
                    <a:pt x="20" y="70"/>
                  </a:cubicBezTo>
                  <a:cubicBezTo>
                    <a:pt x="56" y="70"/>
                    <a:pt x="56" y="70"/>
                    <a:pt x="56" y="70"/>
                  </a:cubicBezTo>
                  <a:cubicBezTo>
                    <a:pt x="46" y="62"/>
                    <a:pt x="40" y="49"/>
                    <a:pt x="4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7" name="Freeform 17"/>
            <p:cNvSpPr/>
            <p:nvPr/>
          </p:nvSpPr>
          <p:spPr bwMode="auto">
            <a:xfrm>
              <a:off x="8049611" y="1124140"/>
              <a:ext cx="114695" cy="146456"/>
            </a:xfrm>
            <a:custGeom>
              <a:avLst/>
              <a:gdLst>
                <a:gd name="T0" fmla="*/ 35 w 55"/>
                <a:gd name="T1" fmla="*/ 0 h 70"/>
                <a:gd name="T2" fmla="*/ 0 w 55"/>
                <a:gd name="T3" fmla="*/ 0 h 70"/>
                <a:gd name="T4" fmla="*/ 15 w 55"/>
                <a:gd name="T5" fmla="*/ 35 h 70"/>
                <a:gd name="T6" fmla="*/ 0 w 55"/>
                <a:gd name="T7" fmla="*/ 70 h 70"/>
                <a:gd name="T8" fmla="*/ 35 w 55"/>
                <a:gd name="T9" fmla="*/ 70 h 70"/>
                <a:gd name="T10" fmla="*/ 55 w 55"/>
                <a:gd name="T11" fmla="*/ 51 h 70"/>
                <a:gd name="T12" fmla="*/ 55 w 55"/>
                <a:gd name="T13" fmla="*/ 19 h 70"/>
                <a:gd name="T14" fmla="*/ 35 w 5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0">
                  <a:moveTo>
                    <a:pt x="35" y="0"/>
                  </a:moveTo>
                  <a:cubicBezTo>
                    <a:pt x="0" y="0"/>
                    <a:pt x="0" y="0"/>
                    <a:pt x="0" y="0"/>
                  </a:cubicBezTo>
                  <a:cubicBezTo>
                    <a:pt x="9" y="8"/>
                    <a:pt x="15" y="21"/>
                    <a:pt x="15" y="35"/>
                  </a:cubicBezTo>
                  <a:cubicBezTo>
                    <a:pt x="15" y="49"/>
                    <a:pt x="9" y="62"/>
                    <a:pt x="0" y="70"/>
                  </a:cubicBezTo>
                  <a:cubicBezTo>
                    <a:pt x="35" y="70"/>
                    <a:pt x="35" y="70"/>
                    <a:pt x="35" y="70"/>
                  </a:cubicBezTo>
                  <a:cubicBezTo>
                    <a:pt x="37" y="60"/>
                    <a:pt x="45" y="52"/>
                    <a:pt x="55" y="51"/>
                  </a:cubicBezTo>
                  <a:cubicBezTo>
                    <a:pt x="55" y="19"/>
                    <a:pt x="55" y="19"/>
                    <a:pt x="55" y="19"/>
                  </a:cubicBezTo>
                  <a:cubicBezTo>
                    <a:pt x="45" y="17"/>
                    <a:pt x="37" y="10"/>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8" name="Freeform 18"/>
            <p:cNvSpPr>
              <a:spLocks noEditPoints="1"/>
            </p:cNvSpPr>
            <p:nvPr/>
          </p:nvSpPr>
          <p:spPr bwMode="auto">
            <a:xfrm>
              <a:off x="7932270" y="1124140"/>
              <a:ext cx="129693" cy="146456"/>
            </a:xfrm>
            <a:custGeom>
              <a:avLst/>
              <a:gdLst>
                <a:gd name="T0" fmla="*/ 31 w 62"/>
                <a:gd name="T1" fmla="*/ 0 h 70"/>
                <a:gd name="T2" fmla="*/ 0 w 62"/>
                <a:gd name="T3" fmla="*/ 35 h 70"/>
                <a:gd name="T4" fmla="*/ 31 w 62"/>
                <a:gd name="T5" fmla="*/ 70 h 70"/>
                <a:gd name="T6" fmla="*/ 62 w 62"/>
                <a:gd name="T7" fmla="*/ 35 h 70"/>
                <a:gd name="T8" fmla="*/ 31 w 62"/>
                <a:gd name="T9" fmla="*/ 0 h 70"/>
                <a:gd name="T10" fmla="*/ 34 w 62"/>
                <a:gd name="T11" fmla="*/ 54 h 70"/>
                <a:gd name="T12" fmla="*/ 34 w 62"/>
                <a:gd name="T13" fmla="*/ 61 h 70"/>
                <a:gd name="T14" fmla="*/ 28 w 62"/>
                <a:gd name="T15" fmla="*/ 61 h 70"/>
                <a:gd name="T16" fmla="*/ 28 w 62"/>
                <a:gd name="T17" fmla="*/ 55 h 70"/>
                <a:gd name="T18" fmla="*/ 17 w 62"/>
                <a:gd name="T19" fmla="*/ 52 h 70"/>
                <a:gd name="T20" fmla="*/ 19 w 62"/>
                <a:gd name="T21" fmla="*/ 45 h 70"/>
                <a:gd name="T22" fmla="*/ 29 w 62"/>
                <a:gd name="T23" fmla="*/ 47 h 70"/>
                <a:gd name="T24" fmla="*/ 36 w 62"/>
                <a:gd name="T25" fmla="*/ 43 h 70"/>
                <a:gd name="T26" fmla="*/ 29 w 62"/>
                <a:gd name="T27" fmla="*/ 38 h 70"/>
                <a:gd name="T28" fmla="*/ 18 w 62"/>
                <a:gd name="T29" fmla="*/ 26 h 70"/>
                <a:gd name="T30" fmla="*/ 28 w 62"/>
                <a:gd name="T31" fmla="*/ 15 h 70"/>
                <a:gd name="T32" fmla="*/ 28 w 62"/>
                <a:gd name="T33" fmla="*/ 9 h 70"/>
                <a:gd name="T34" fmla="*/ 34 w 62"/>
                <a:gd name="T35" fmla="*/ 9 h 70"/>
                <a:gd name="T36" fmla="*/ 34 w 62"/>
                <a:gd name="T37" fmla="*/ 15 h 70"/>
                <a:gd name="T38" fmla="*/ 44 w 62"/>
                <a:gd name="T39" fmla="*/ 17 h 70"/>
                <a:gd name="T40" fmla="*/ 42 w 62"/>
                <a:gd name="T41" fmla="*/ 24 h 70"/>
                <a:gd name="T42" fmla="*/ 33 w 62"/>
                <a:gd name="T43" fmla="*/ 22 h 70"/>
                <a:gd name="T44" fmla="*/ 27 w 62"/>
                <a:gd name="T45" fmla="*/ 25 h 70"/>
                <a:gd name="T46" fmla="*/ 35 w 62"/>
                <a:gd name="T47" fmla="*/ 31 h 70"/>
                <a:gd name="T48" fmla="*/ 45 w 62"/>
                <a:gd name="T49" fmla="*/ 43 h 70"/>
                <a:gd name="T50" fmla="*/ 34 w 62"/>
                <a:gd name="T5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70">
                  <a:moveTo>
                    <a:pt x="31" y="0"/>
                  </a:moveTo>
                  <a:cubicBezTo>
                    <a:pt x="14" y="0"/>
                    <a:pt x="0" y="15"/>
                    <a:pt x="0" y="35"/>
                  </a:cubicBezTo>
                  <a:cubicBezTo>
                    <a:pt x="0" y="54"/>
                    <a:pt x="14" y="70"/>
                    <a:pt x="31" y="70"/>
                  </a:cubicBezTo>
                  <a:cubicBezTo>
                    <a:pt x="48" y="70"/>
                    <a:pt x="62" y="54"/>
                    <a:pt x="62" y="35"/>
                  </a:cubicBezTo>
                  <a:cubicBezTo>
                    <a:pt x="62" y="15"/>
                    <a:pt x="48" y="0"/>
                    <a:pt x="31" y="0"/>
                  </a:cubicBezTo>
                  <a:close/>
                  <a:moveTo>
                    <a:pt x="34" y="54"/>
                  </a:moveTo>
                  <a:cubicBezTo>
                    <a:pt x="34" y="61"/>
                    <a:pt x="34" y="61"/>
                    <a:pt x="34" y="61"/>
                  </a:cubicBezTo>
                  <a:cubicBezTo>
                    <a:pt x="28" y="61"/>
                    <a:pt x="28" y="61"/>
                    <a:pt x="28" y="61"/>
                  </a:cubicBezTo>
                  <a:cubicBezTo>
                    <a:pt x="28" y="55"/>
                    <a:pt x="28" y="55"/>
                    <a:pt x="28" y="55"/>
                  </a:cubicBezTo>
                  <a:cubicBezTo>
                    <a:pt x="24" y="54"/>
                    <a:pt x="20" y="53"/>
                    <a:pt x="17" y="52"/>
                  </a:cubicBezTo>
                  <a:cubicBezTo>
                    <a:pt x="19" y="45"/>
                    <a:pt x="19" y="45"/>
                    <a:pt x="19" y="45"/>
                  </a:cubicBezTo>
                  <a:cubicBezTo>
                    <a:pt x="22" y="46"/>
                    <a:pt x="25" y="47"/>
                    <a:pt x="29" y="47"/>
                  </a:cubicBezTo>
                  <a:cubicBezTo>
                    <a:pt x="33" y="47"/>
                    <a:pt x="36" y="46"/>
                    <a:pt x="36" y="43"/>
                  </a:cubicBezTo>
                  <a:cubicBezTo>
                    <a:pt x="36" y="41"/>
                    <a:pt x="34" y="40"/>
                    <a:pt x="29" y="38"/>
                  </a:cubicBezTo>
                  <a:cubicBezTo>
                    <a:pt x="22" y="36"/>
                    <a:pt x="18" y="33"/>
                    <a:pt x="18" y="26"/>
                  </a:cubicBezTo>
                  <a:cubicBezTo>
                    <a:pt x="18" y="21"/>
                    <a:pt x="21" y="16"/>
                    <a:pt x="28" y="15"/>
                  </a:cubicBezTo>
                  <a:cubicBezTo>
                    <a:pt x="28" y="9"/>
                    <a:pt x="28" y="9"/>
                    <a:pt x="28" y="9"/>
                  </a:cubicBezTo>
                  <a:cubicBezTo>
                    <a:pt x="34" y="9"/>
                    <a:pt x="34" y="9"/>
                    <a:pt x="34" y="9"/>
                  </a:cubicBezTo>
                  <a:cubicBezTo>
                    <a:pt x="34" y="15"/>
                    <a:pt x="34" y="15"/>
                    <a:pt x="34" y="15"/>
                  </a:cubicBezTo>
                  <a:cubicBezTo>
                    <a:pt x="38" y="15"/>
                    <a:pt x="41" y="16"/>
                    <a:pt x="44" y="17"/>
                  </a:cubicBezTo>
                  <a:cubicBezTo>
                    <a:pt x="42" y="24"/>
                    <a:pt x="42" y="24"/>
                    <a:pt x="42" y="24"/>
                  </a:cubicBezTo>
                  <a:cubicBezTo>
                    <a:pt x="40" y="23"/>
                    <a:pt x="37" y="22"/>
                    <a:pt x="33" y="22"/>
                  </a:cubicBezTo>
                  <a:cubicBezTo>
                    <a:pt x="28" y="22"/>
                    <a:pt x="27" y="24"/>
                    <a:pt x="27" y="25"/>
                  </a:cubicBezTo>
                  <a:cubicBezTo>
                    <a:pt x="27" y="27"/>
                    <a:pt x="29" y="29"/>
                    <a:pt x="35" y="31"/>
                  </a:cubicBezTo>
                  <a:cubicBezTo>
                    <a:pt x="42" y="33"/>
                    <a:pt x="45" y="37"/>
                    <a:pt x="45" y="43"/>
                  </a:cubicBezTo>
                  <a:cubicBezTo>
                    <a:pt x="45" y="48"/>
                    <a:pt x="41" y="53"/>
                    <a:pt x="3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9" name="Freeform 19"/>
            <p:cNvSpPr>
              <a:spLocks noEditPoints="1"/>
            </p:cNvSpPr>
            <p:nvPr/>
          </p:nvSpPr>
          <p:spPr bwMode="auto">
            <a:xfrm>
              <a:off x="7779638" y="1072086"/>
              <a:ext cx="436722" cy="250564"/>
            </a:xfrm>
            <a:custGeom>
              <a:avLst/>
              <a:gdLst>
                <a:gd name="T0" fmla="*/ 192 w 209"/>
                <a:gd name="T1" fmla="*/ 0 h 120"/>
                <a:gd name="T2" fmla="*/ 16 w 209"/>
                <a:gd name="T3" fmla="*/ 0 h 120"/>
                <a:gd name="T4" fmla="*/ 0 w 209"/>
                <a:gd name="T5" fmla="*/ 17 h 120"/>
                <a:gd name="T6" fmla="*/ 0 w 209"/>
                <a:gd name="T7" fmla="*/ 103 h 120"/>
                <a:gd name="T8" fmla="*/ 16 w 209"/>
                <a:gd name="T9" fmla="*/ 120 h 120"/>
                <a:gd name="T10" fmla="*/ 192 w 209"/>
                <a:gd name="T11" fmla="*/ 120 h 120"/>
                <a:gd name="T12" fmla="*/ 209 w 209"/>
                <a:gd name="T13" fmla="*/ 103 h 120"/>
                <a:gd name="T14" fmla="*/ 209 w 209"/>
                <a:gd name="T15" fmla="*/ 17 h 120"/>
                <a:gd name="T16" fmla="*/ 192 w 209"/>
                <a:gd name="T17" fmla="*/ 0 h 120"/>
                <a:gd name="T18" fmla="*/ 194 w 209"/>
                <a:gd name="T19" fmla="*/ 84 h 120"/>
                <a:gd name="T20" fmla="*/ 189 w 209"/>
                <a:gd name="T21" fmla="*/ 84 h 120"/>
                <a:gd name="T22" fmla="*/ 173 w 209"/>
                <a:gd name="T23" fmla="*/ 100 h 120"/>
                <a:gd name="T24" fmla="*/ 173 w 209"/>
                <a:gd name="T25" fmla="*/ 105 h 120"/>
                <a:gd name="T26" fmla="*/ 35 w 209"/>
                <a:gd name="T27" fmla="*/ 105 h 120"/>
                <a:gd name="T28" fmla="*/ 35 w 209"/>
                <a:gd name="T29" fmla="*/ 100 h 120"/>
                <a:gd name="T30" fmla="*/ 19 w 209"/>
                <a:gd name="T31" fmla="*/ 84 h 120"/>
                <a:gd name="T32" fmla="*/ 15 w 209"/>
                <a:gd name="T33" fmla="*/ 84 h 120"/>
                <a:gd name="T34" fmla="*/ 15 w 209"/>
                <a:gd name="T35" fmla="*/ 35 h 120"/>
                <a:gd name="T36" fmla="*/ 19 w 209"/>
                <a:gd name="T37" fmla="*/ 35 h 120"/>
                <a:gd name="T38" fmla="*/ 35 w 209"/>
                <a:gd name="T39" fmla="*/ 20 h 120"/>
                <a:gd name="T40" fmla="*/ 35 w 209"/>
                <a:gd name="T41" fmla="*/ 15 h 120"/>
                <a:gd name="T42" fmla="*/ 173 w 209"/>
                <a:gd name="T43" fmla="*/ 15 h 120"/>
                <a:gd name="T44" fmla="*/ 173 w 209"/>
                <a:gd name="T45" fmla="*/ 20 h 120"/>
                <a:gd name="T46" fmla="*/ 189 w 209"/>
                <a:gd name="T47" fmla="*/ 35 h 120"/>
                <a:gd name="T48" fmla="*/ 194 w 209"/>
                <a:gd name="T49" fmla="*/ 35 h 120"/>
                <a:gd name="T50" fmla="*/ 194 w 209"/>
                <a:gd name="T51"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9" h="120">
                  <a:moveTo>
                    <a:pt x="192" y="0"/>
                  </a:moveTo>
                  <a:cubicBezTo>
                    <a:pt x="16" y="0"/>
                    <a:pt x="16" y="0"/>
                    <a:pt x="16" y="0"/>
                  </a:cubicBezTo>
                  <a:cubicBezTo>
                    <a:pt x="7" y="0"/>
                    <a:pt x="0" y="8"/>
                    <a:pt x="0" y="17"/>
                  </a:cubicBezTo>
                  <a:cubicBezTo>
                    <a:pt x="0" y="103"/>
                    <a:pt x="0" y="103"/>
                    <a:pt x="0" y="103"/>
                  </a:cubicBezTo>
                  <a:cubicBezTo>
                    <a:pt x="0" y="112"/>
                    <a:pt x="7" y="120"/>
                    <a:pt x="16" y="120"/>
                  </a:cubicBezTo>
                  <a:cubicBezTo>
                    <a:pt x="192" y="120"/>
                    <a:pt x="192" y="120"/>
                    <a:pt x="192" y="120"/>
                  </a:cubicBezTo>
                  <a:cubicBezTo>
                    <a:pt x="201" y="120"/>
                    <a:pt x="209" y="112"/>
                    <a:pt x="209" y="103"/>
                  </a:cubicBezTo>
                  <a:cubicBezTo>
                    <a:pt x="209" y="17"/>
                    <a:pt x="209" y="17"/>
                    <a:pt x="209" y="17"/>
                  </a:cubicBezTo>
                  <a:cubicBezTo>
                    <a:pt x="209" y="8"/>
                    <a:pt x="201" y="0"/>
                    <a:pt x="192" y="0"/>
                  </a:cubicBezTo>
                  <a:close/>
                  <a:moveTo>
                    <a:pt x="194" y="84"/>
                  </a:moveTo>
                  <a:cubicBezTo>
                    <a:pt x="189" y="84"/>
                    <a:pt x="189" y="84"/>
                    <a:pt x="189" y="84"/>
                  </a:cubicBezTo>
                  <a:cubicBezTo>
                    <a:pt x="180" y="84"/>
                    <a:pt x="173" y="91"/>
                    <a:pt x="173" y="100"/>
                  </a:cubicBezTo>
                  <a:cubicBezTo>
                    <a:pt x="173" y="105"/>
                    <a:pt x="173" y="105"/>
                    <a:pt x="173" y="105"/>
                  </a:cubicBezTo>
                  <a:cubicBezTo>
                    <a:pt x="35" y="105"/>
                    <a:pt x="35" y="105"/>
                    <a:pt x="35" y="105"/>
                  </a:cubicBezTo>
                  <a:cubicBezTo>
                    <a:pt x="35" y="100"/>
                    <a:pt x="35" y="100"/>
                    <a:pt x="35" y="100"/>
                  </a:cubicBezTo>
                  <a:cubicBezTo>
                    <a:pt x="35" y="91"/>
                    <a:pt x="28" y="84"/>
                    <a:pt x="19" y="84"/>
                  </a:cubicBezTo>
                  <a:cubicBezTo>
                    <a:pt x="15" y="84"/>
                    <a:pt x="15" y="84"/>
                    <a:pt x="15" y="84"/>
                  </a:cubicBezTo>
                  <a:cubicBezTo>
                    <a:pt x="15" y="35"/>
                    <a:pt x="15" y="35"/>
                    <a:pt x="15" y="35"/>
                  </a:cubicBezTo>
                  <a:cubicBezTo>
                    <a:pt x="19" y="35"/>
                    <a:pt x="19" y="35"/>
                    <a:pt x="19" y="35"/>
                  </a:cubicBezTo>
                  <a:cubicBezTo>
                    <a:pt x="28" y="35"/>
                    <a:pt x="35" y="29"/>
                    <a:pt x="35" y="20"/>
                  </a:cubicBezTo>
                  <a:cubicBezTo>
                    <a:pt x="35" y="15"/>
                    <a:pt x="35" y="15"/>
                    <a:pt x="35" y="15"/>
                  </a:cubicBezTo>
                  <a:cubicBezTo>
                    <a:pt x="173" y="15"/>
                    <a:pt x="173" y="15"/>
                    <a:pt x="173" y="15"/>
                  </a:cubicBezTo>
                  <a:cubicBezTo>
                    <a:pt x="173" y="20"/>
                    <a:pt x="173" y="20"/>
                    <a:pt x="173" y="20"/>
                  </a:cubicBezTo>
                  <a:cubicBezTo>
                    <a:pt x="173" y="29"/>
                    <a:pt x="180" y="35"/>
                    <a:pt x="189" y="35"/>
                  </a:cubicBezTo>
                  <a:cubicBezTo>
                    <a:pt x="194" y="35"/>
                    <a:pt x="194" y="35"/>
                    <a:pt x="194" y="35"/>
                  </a:cubicBezTo>
                  <a:lnTo>
                    <a:pt x="194"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60" name="Group 59"/>
          <p:cNvGrpSpPr/>
          <p:nvPr/>
        </p:nvGrpSpPr>
        <p:grpSpPr>
          <a:xfrm flipH="1">
            <a:off x="3379350" y="5385348"/>
            <a:ext cx="281491" cy="375581"/>
            <a:chOff x="8474216" y="3760624"/>
            <a:chExt cx="348911" cy="465536"/>
          </a:xfrm>
          <a:solidFill>
            <a:schemeClr val="accent1"/>
          </a:solidFill>
        </p:grpSpPr>
        <p:sp>
          <p:nvSpPr>
            <p:cNvPr id="61" name="Freeform 379"/>
            <p:cNvSpPr/>
            <p:nvPr/>
          </p:nvSpPr>
          <p:spPr bwMode="auto">
            <a:xfrm>
              <a:off x="8629395" y="4034356"/>
              <a:ext cx="38554" cy="121444"/>
            </a:xfrm>
            <a:custGeom>
              <a:avLst/>
              <a:gdLst>
                <a:gd name="T0" fmla="*/ 17 w 17"/>
                <a:gd name="T1" fmla="*/ 53 h 53"/>
                <a:gd name="T2" fmla="*/ 17 w 17"/>
                <a:gd name="T3" fmla="*/ 0 h 53"/>
                <a:gd name="T4" fmla="*/ 9 w 17"/>
                <a:gd name="T5" fmla="*/ 0 h 53"/>
                <a:gd name="T6" fmla="*/ 0 w 17"/>
                <a:gd name="T7" fmla="*/ 0 h 53"/>
                <a:gd name="T8" fmla="*/ 0 w 17"/>
                <a:gd name="T9" fmla="*/ 53 h 53"/>
                <a:gd name="T10" fmla="*/ 9 w 17"/>
                <a:gd name="T11" fmla="*/ 52 h 53"/>
                <a:gd name="T12" fmla="*/ 17 w 1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7" h="53">
                  <a:moveTo>
                    <a:pt x="17" y="53"/>
                  </a:moveTo>
                  <a:cubicBezTo>
                    <a:pt x="17" y="0"/>
                    <a:pt x="17" y="0"/>
                    <a:pt x="17" y="0"/>
                  </a:cubicBezTo>
                  <a:cubicBezTo>
                    <a:pt x="14" y="0"/>
                    <a:pt x="11" y="0"/>
                    <a:pt x="9" y="0"/>
                  </a:cubicBezTo>
                  <a:cubicBezTo>
                    <a:pt x="6" y="0"/>
                    <a:pt x="3" y="0"/>
                    <a:pt x="0" y="0"/>
                  </a:cubicBezTo>
                  <a:cubicBezTo>
                    <a:pt x="0" y="53"/>
                    <a:pt x="0" y="53"/>
                    <a:pt x="0" y="53"/>
                  </a:cubicBezTo>
                  <a:cubicBezTo>
                    <a:pt x="3" y="52"/>
                    <a:pt x="6" y="52"/>
                    <a:pt x="9" y="52"/>
                  </a:cubicBezTo>
                  <a:cubicBezTo>
                    <a:pt x="11" y="52"/>
                    <a:pt x="14" y="52"/>
                    <a:pt x="1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2" name="Freeform 380"/>
            <p:cNvSpPr/>
            <p:nvPr/>
          </p:nvSpPr>
          <p:spPr bwMode="auto">
            <a:xfrm>
              <a:off x="8474216" y="3760624"/>
              <a:ext cx="348911" cy="262165"/>
            </a:xfrm>
            <a:custGeom>
              <a:avLst/>
              <a:gdLst>
                <a:gd name="T0" fmla="*/ 153 w 153"/>
                <a:gd name="T1" fmla="*/ 38 h 115"/>
                <a:gd name="T2" fmla="*/ 143 w 153"/>
                <a:gd name="T3" fmla="*/ 0 h 115"/>
                <a:gd name="T4" fmla="*/ 110 w 153"/>
                <a:gd name="T5" fmla="*/ 18 h 115"/>
                <a:gd name="T6" fmla="*/ 77 w 153"/>
                <a:gd name="T7" fmla="*/ 0 h 115"/>
                <a:gd name="T8" fmla="*/ 43 w 153"/>
                <a:gd name="T9" fmla="*/ 18 h 115"/>
                <a:gd name="T10" fmla="*/ 10 w 153"/>
                <a:gd name="T11" fmla="*/ 0 h 115"/>
                <a:gd name="T12" fmla="*/ 0 w 153"/>
                <a:gd name="T13" fmla="*/ 38 h 115"/>
                <a:gd name="T14" fmla="*/ 68 w 153"/>
                <a:gd name="T15" fmla="*/ 114 h 115"/>
                <a:gd name="T16" fmla="*/ 77 w 153"/>
                <a:gd name="T17" fmla="*/ 115 h 115"/>
                <a:gd name="T18" fmla="*/ 85 w 153"/>
                <a:gd name="T19" fmla="*/ 114 h 115"/>
                <a:gd name="T20" fmla="*/ 153 w 153"/>
                <a:gd name="T21"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15">
                  <a:moveTo>
                    <a:pt x="153" y="38"/>
                  </a:moveTo>
                  <a:cubicBezTo>
                    <a:pt x="153" y="24"/>
                    <a:pt x="150" y="11"/>
                    <a:pt x="143" y="0"/>
                  </a:cubicBezTo>
                  <a:cubicBezTo>
                    <a:pt x="110" y="18"/>
                    <a:pt x="110" y="18"/>
                    <a:pt x="110" y="18"/>
                  </a:cubicBezTo>
                  <a:cubicBezTo>
                    <a:pt x="77" y="0"/>
                    <a:pt x="77" y="0"/>
                    <a:pt x="77" y="0"/>
                  </a:cubicBezTo>
                  <a:cubicBezTo>
                    <a:pt x="43" y="18"/>
                    <a:pt x="43" y="18"/>
                    <a:pt x="43" y="18"/>
                  </a:cubicBezTo>
                  <a:cubicBezTo>
                    <a:pt x="10" y="0"/>
                    <a:pt x="10" y="0"/>
                    <a:pt x="10" y="0"/>
                  </a:cubicBezTo>
                  <a:cubicBezTo>
                    <a:pt x="3" y="11"/>
                    <a:pt x="0" y="24"/>
                    <a:pt x="0" y="38"/>
                  </a:cubicBezTo>
                  <a:cubicBezTo>
                    <a:pt x="0" y="77"/>
                    <a:pt x="30" y="110"/>
                    <a:pt x="68" y="114"/>
                  </a:cubicBezTo>
                  <a:cubicBezTo>
                    <a:pt x="71" y="114"/>
                    <a:pt x="74" y="115"/>
                    <a:pt x="77" y="115"/>
                  </a:cubicBezTo>
                  <a:cubicBezTo>
                    <a:pt x="79" y="115"/>
                    <a:pt x="82" y="114"/>
                    <a:pt x="85" y="114"/>
                  </a:cubicBezTo>
                  <a:cubicBezTo>
                    <a:pt x="123" y="110"/>
                    <a:pt x="153" y="77"/>
                    <a:pt x="15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3" name="Freeform 381"/>
            <p:cNvSpPr/>
            <p:nvPr/>
          </p:nvSpPr>
          <p:spPr bwMode="auto">
            <a:xfrm>
              <a:off x="8547469" y="4037247"/>
              <a:ext cx="72289" cy="72289"/>
            </a:xfrm>
            <a:custGeom>
              <a:avLst/>
              <a:gdLst>
                <a:gd name="T0" fmla="*/ 31 w 32"/>
                <a:gd name="T1" fmla="*/ 31 h 32"/>
                <a:gd name="T2" fmla="*/ 24 w 32"/>
                <a:gd name="T3" fmla="*/ 9 h 32"/>
                <a:gd name="T4" fmla="*/ 1 w 32"/>
                <a:gd name="T5" fmla="*/ 2 h 32"/>
                <a:gd name="T6" fmla="*/ 8 w 32"/>
                <a:gd name="T7" fmla="*/ 24 h 32"/>
                <a:gd name="T8" fmla="*/ 31 w 32"/>
                <a:gd name="T9" fmla="*/ 31 h 32"/>
              </a:gdLst>
              <a:ahLst/>
              <a:cxnLst>
                <a:cxn ang="0">
                  <a:pos x="T0" y="T1"/>
                </a:cxn>
                <a:cxn ang="0">
                  <a:pos x="T2" y="T3"/>
                </a:cxn>
                <a:cxn ang="0">
                  <a:pos x="T4" y="T5"/>
                </a:cxn>
                <a:cxn ang="0">
                  <a:pos x="T6" y="T7"/>
                </a:cxn>
                <a:cxn ang="0">
                  <a:pos x="T8" y="T9"/>
                </a:cxn>
              </a:cxnLst>
              <a:rect l="0" t="0" r="r" b="b"/>
              <a:pathLst>
                <a:path w="32" h="32">
                  <a:moveTo>
                    <a:pt x="31" y="31"/>
                  </a:moveTo>
                  <a:cubicBezTo>
                    <a:pt x="32" y="23"/>
                    <a:pt x="30" y="15"/>
                    <a:pt x="24" y="9"/>
                  </a:cubicBezTo>
                  <a:cubicBezTo>
                    <a:pt x="18" y="3"/>
                    <a:pt x="9" y="0"/>
                    <a:pt x="1" y="2"/>
                  </a:cubicBezTo>
                  <a:cubicBezTo>
                    <a:pt x="0" y="10"/>
                    <a:pt x="2" y="18"/>
                    <a:pt x="8" y="24"/>
                  </a:cubicBezTo>
                  <a:cubicBezTo>
                    <a:pt x="14" y="30"/>
                    <a:pt x="23" y="32"/>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4" name="Freeform 382"/>
            <p:cNvSpPr/>
            <p:nvPr/>
          </p:nvSpPr>
          <p:spPr bwMode="auto">
            <a:xfrm>
              <a:off x="8676624" y="4037247"/>
              <a:ext cx="73252" cy="72289"/>
            </a:xfrm>
            <a:custGeom>
              <a:avLst/>
              <a:gdLst>
                <a:gd name="T0" fmla="*/ 24 w 32"/>
                <a:gd name="T1" fmla="*/ 24 h 32"/>
                <a:gd name="T2" fmla="*/ 31 w 32"/>
                <a:gd name="T3" fmla="*/ 2 h 32"/>
                <a:gd name="T4" fmla="*/ 8 w 32"/>
                <a:gd name="T5" fmla="*/ 9 h 32"/>
                <a:gd name="T6" fmla="*/ 2 w 32"/>
                <a:gd name="T7" fmla="*/ 31 h 32"/>
                <a:gd name="T8" fmla="*/ 24 w 32"/>
                <a:gd name="T9" fmla="*/ 24 h 32"/>
              </a:gdLst>
              <a:ahLst/>
              <a:cxnLst>
                <a:cxn ang="0">
                  <a:pos x="T0" y="T1"/>
                </a:cxn>
                <a:cxn ang="0">
                  <a:pos x="T2" y="T3"/>
                </a:cxn>
                <a:cxn ang="0">
                  <a:pos x="T4" y="T5"/>
                </a:cxn>
                <a:cxn ang="0">
                  <a:pos x="T6" y="T7"/>
                </a:cxn>
                <a:cxn ang="0">
                  <a:pos x="T8" y="T9"/>
                </a:cxn>
              </a:cxnLst>
              <a:rect l="0" t="0" r="r" b="b"/>
              <a:pathLst>
                <a:path w="32" h="32">
                  <a:moveTo>
                    <a:pt x="24" y="24"/>
                  </a:moveTo>
                  <a:cubicBezTo>
                    <a:pt x="30" y="18"/>
                    <a:pt x="32" y="10"/>
                    <a:pt x="31" y="2"/>
                  </a:cubicBezTo>
                  <a:cubicBezTo>
                    <a:pt x="23" y="0"/>
                    <a:pt x="14" y="3"/>
                    <a:pt x="8" y="9"/>
                  </a:cubicBezTo>
                  <a:cubicBezTo>
                    <a:pt x="2" y="15"/>
                    <a:pt x="0" y="23"/>
                    <a:pt x="2" y="31"/>
                  </a:cubicBezTo>
                  <a:cubicBezTo>
                    <a:pt x="9" y="32"/>
                    <a:pt x="18" y="30"/>
                    <a:pt x="2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5" name="Freeform 383"/>
            <p:cNvSpPr/>
            <p:nvPr/>
          </p:nvSpPr>
          <p:spPr bwMode="auto">
            <a:xfrm>
              <a:off x="8547469" y="4166402"/>
              <a:ext cx="204335" cy="59758"/>
            </a:xfrm>
            <a:custGeom>
              <a:avLst/>
              <a:gdLst>
                <a:gd name="T0" fmla="*/ 53 w 90"/>
                <a:gd name="T1" fmla="*/ 0 h 26"/>
                <a:gd name="T2" fmla="*/ 45 w 90"/>
                <a:gd name="T3" fmla="*/ 0 h 26"/>
                <a:gd name="T4" fmla="*/ 36 w 90"/>
                <a:gd name="T5" fmla="*/ 0 h 26"/>
                <a:gd name="T6" fmla="*/ 0 w 90"/>
                <a:gd name="T7" fmla="*/ 26 h 26"/>
                <a:gd name="T8" fmla="*/ 90 w 90"/>
                <a:gd name="T9" fmla="*/ 26 h 26"/>
                <a:gd name="T10" fmla="*/ 53 w 90"/>
                <a:gd name="T11" fmla="*/ 0 h 26"/>
              </a:gdLst>
              <a:ahLst/>
              <a:cxnLst>
                <a:cxn ang="0">
                  <a:pos x="T0" y="T1"/>
                </a:cxn>
                <a:cxn ang="0">
                  <a:pos x="T2" y="T3"/>
                </a:cxn>
                <a:cxn ang="0">
                  <a:pos x="T4" y="T5"/>
                </a:cxn>
                <a:cxn ang="0">
                  <a:pos x="T6" y="T7"/>
                </a:cxn>
                <a:cxn ang="0">
                  <a:pos x="T8" y="T9"/>
                </a:cxn>
                <a:cxn ang="0">
                  <a:pos x="T10" y="T11"/>
                </a:cxn>
              </a:cxnLst>
              <a:rect l="0" t="0" r="r" b="b"/>
              <a:pathLst>
                <a:path w="90" h="26">
                  <a:moveTo>
                    <a:pt x="53" y="0"/>
                  </a:moveTo>
                  <a:cubicBezTo>
                    <a:pt x="50" y="0"/>
                    <a:pt x="47" y="0"/>
                    <a:pt x="45" y="0"/>
                  </a:cubicBezTo>
                  <a:cubicBezTo>
                    <a:pt x="42" y="0"/>
                    <a:pt x="39" y="0"/>
                    <a:pt x="36" y="0"/>
                  </a:cubicBezTo>
                  <a:cubicBezTo>
                    <a:pt x="15" y="2"/>
                    <a:pt x="0" y="13"/>
                    <a:pt x="0" y="26"/>
                  </a:cubicBezTo>
                  <a:cubicBezTo>
                    <a:pt x="90" y="26"/>
                    <a:pt x="90" y="26"/>
                    <a:pt x="90" y="26"/>
                  </a:cubicBezTo>
                  <a:cubicBezTo>
                    <a:pt x="90" y="13"/>
                    <a:pt x="74" y="2"/>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sp>
        <p:nvSpPr>
          <p:cNvPr id="66" name="Freeform 16"/>
          <p:cNvSpPr>
            <a:spLocks noEditPoints="1"/>
          </p:cNvSpPr>
          <p:nvPr/>
        </p:nvSpPr>
        <p:spPr bwMode="auto">
          <a:xfrm>
            <a:off x="8464146" y="5416121"/>
            <a:ext cx="479425" cy="331787"/>
          </a:xfrm>
          <a:custGeom>
            <a:avLst/>
            <a:gdLst>
              <a:gd name="T0" fmla="*/ 835 w 896"/>
              <a:gd name="T1" fmla="*/ 273 h 620"/>
              <a:gd name="T2" fmla="*/ 833 w 896"/>
              <a:gd name="T3" fmla="*/ 273 h 620"/>
              <a:gd name="T4" fmla="*/ 706 w 896"/>
              <a:gd name="T5" fmla="*/ 51 h 620"/>
              <a:gd name="T6" fmla="*/ 606 w 896"/>
              <a:gd name="T7" fmla="*/ 0 h 620"/>
              <a:gd name="T8" fmla="*/ 595 w 896"/>
              <a:gd name="T9" fmla="*/ 0 h 620"/>
              <a:gd name="T10" fmla="*/ 505 w 896"/>
              <a:gd name="T11" fmla="*/ 0 h 620"/>
              <a:gd name="T12" fmla="*/ 385 w 896"/>
              <a:gd name="T13" fmla="*/ 0 h 620"/>
              <a:gd name="T14" fmla="*/ 296 w 896"/>
              <a:gd name="T15" fmla="*/ 0 h 620"/>
              <a:gd name="T16" fmla="*/ 284 w 896"/>
              <a:gd name="T17" fmla="*/ 0 h 620"/>
              <a:gd name="T18" fmla="*/ 185 w 896"/>
              <a:gd name="T19" fmla="*/ 51 h 620"/>
              <a:gd name="T20" fmla="*/ 58 w 896"/>
              <a:gd name="T21" fmla="*/ 273 h 620"/>
              <a:gd name="T22" fmla="*/ 59 w 896"/>
              <a:gd name="T23" fmla="*/ 274 h 620"/>
              <a:gd name="T24" fmla="*/ 0 w 896"/>
              <a:gd name="T25" fmla="*/ 382 h 620"/>
              <a:gd name="T26" fmla="*/ 0 w 896"/>
              <a:gd name="T27" fmla="*/ 492 h 620"/>
              <a:gd name="T28" fmla="*/ 68 w 896"/>
              <a:gd name="T29" fmla="*/ 492 h 620"/>
              <a:gd name="T30" fmla="*/ 68 w 896"/>
              <a:gd name="T31" fmla="*/ 556 h 620"/>
              <a:gd name="T32" fmla="*/ 134 w 896"/>
              <a:gd name="T33" fmla="*/ 620 h 620"/>
              <a:gd name="T34" fmla="*/ 200 w 896"/>
              <a:gd name="T35" fmla="*/ 556 h 620"/>
              <a:gd name="T36" fmla="*/ 200 w 896"/>
              <a:gd name="T37" fmla="*/ 492 h 620"/>
              <a:gd name="T38" fmla="*/ 385 w 896"/>
              <a:gd name="T39" fmla="*/ 492 h 620"/>
              <a:gd name="T40" fmla="*/ 505 w 896"/>
              <a:gd name="T41" fmla="*/ 492 h 620"/>
              <a:gd name="T42" fmla="*/ 696 w 896"/>
              <a:gd name="T43" fmla="*/ 492 h 620"/>
              <a:gd name="T44" fmla="*/ 696 w 896"/>
              <a:gd name="T45" fmla="*/ 556 h 620"/>
              <a:gd name="T46" fmla="*/ 762 w 896"/>
              <a:gd name="T47" fmla="*/ 620 h 620"/>
              <a:gd name="T48" fmla="*/ 828 w 896"/>
              <a:gd name="T49" fmla="*/ 556 h 620"/>
              <a:gd name="T50" fmla="*/ 828 w 896"/>
              <a:gd name="T51" fmla="*/ 492 h 620"/>
              <a:gd name="T52" fmla="*/ 896 w 896"/>
              <a:gd name="T53" fmla="*/ 492 h 620"/>
              <a:gd name="T54" fmla="*/ 896 w 896"/>
              <a:gd name="T55" fmla="*/ 382 h 620"/>
              <a:gd name="T56" fmla="*/ 835 w 896"/>
              <a:gd name="T57" fmla="*/ 273 h 620"/>
              <a:gd name="T58" fmla="*/ 196 w 896"/>
              <a:gd name="T59" fmla="*/ 399 h 620"/>
              <a:gd name="T60" fmla="*/ 132 w 896"/>
              <a:gd name="T61" fmla="*/ 449 h 620"/>
              <a:gd name="T62" fmla="*/ 68 w 896"/>
              <a:gd name="T63" fmla="*/ 385 h 620"/>
              <a:gd name="T64" fmla="*/ 132 w 896"/>
              <a:gd name="T65" fmla="*/ 320 h 620"/>
              <a:gd name="T66" fmla="*/ 160 w 896"/>
              <a:gd name="T67" fmla="*/ 326 h 620"/>
              <a:gd name="T68" fmla="*/ 197 w 896"/>
              <a:gd name="T69" fmla="*/ 385 h 620"/>
              <a:gd name="T70" fmla="*/ 196 w 896"/>
              <a:gd name="T71" fmla="*/ 399 h 620"/>
              <a:gd name="T72" fmla="*/ 165 w 896"/>
              <a:gd name="T73" fmla="*/ 256 h 620"/>
              <a:gd name="T74" fmla="*/ 246 w 896"/>
              <a:gd name="T75" fmla="*/ 113 h 620"/>
              <a:gd name="T76" fmla="*/ 325 w 896"/>
              <a:gd name="T77" fmla="*/ 72 h 620"/>
              <a:gd name="T78" fmla="*/ 334 w 896"/>
              <a:gd name="T79" fmla="*/ 72 h 620"/>
              <a:gd name="T80" fmla="*/ 556 w 896"/>
              <a:gd name="T81" fmla="*/ 72 h 620"/>
              <a:gd name="T82" fmla="*/ 565 w 896"/>
              <a:gd name="T83" fmla="*/ 72 h 620"/>
              <a:gd name="T84" fmla="*/ 644 w 896"/>
              <a:gd name="T85" fmla="*/ 113 h 620"/>
              <a:gd name="T86" fmla="*/ 725 w 896"/>
              <a:gd name="T87" fmla="*/ 256 h 620"/>
              <a:gd name="T88" fmla="*/ 165 w 896"/>
              <a:gd name="T89" fmla="*/ 256 h 620"/>
              <a:gd name="T90" fmla="*/ 758 w 896"/>
              <a:gd name="T91" fmla="*/ 449 h 620"/>
              <a:gd name="T92" fmla="*/ 695 w 896"/>
              <a:gd name="T93" fmla="*/ 399 h 620"/>
              <a:gd name="T94" fmla="*/ 693 w 896"/>
              <a:gd name="T95" fmla="*/ 385 h 620"/>
              <a:gd name="T96" fmla="*/ 730 w 896"/>
              <a:gd name="T97" fmla="*/ 326 h 620"/>
              <a:gd name="T98" fmla="*/ 758 w 896"/>
              <a:gd name="T99" fmla="*/ 320 h 620"/>
              <a:gd name="T100" fmla="*/ 823 w 896"/>
              <a:gd name="T101" fmla="*/ 385 h 620"/>
              <a:gd name="T102" fmla="*/ 758 w 896"/>
              <a:gd name="T103" fmla="*/ 44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6" h="620">
                <a:moveTo>
                  <a:pt x="835" y="273"/>
                </a:moveTo>
                <a:cubicBezTo>
                  <a:pt x="834" y="273"/>
                  <a:pt x="834" y="273"/>
                  <a:pt x="833" y="273"/>
                </a:cubicBezTo>
                <a:cubicBezTo>
                  <a:pt x="706" y="51"/>
                  <a:pt x="706" y="51"/>
                  <a:pt x="706" y="51"/>
                </a:cubicBezTo>
                <a:cubicBezTo>
                  <a:pt x="689" y="21"/>
                  <a:pt x="644" y="0"/>
                  <a:pt x="606" y="0"/>
                </a:cubicBezTo>
                <a:cubicBezTo>
                  <a:pt x="595" y="0"/>
                  <a:pt x="595" y="0"/>
                  <a:pt x="595" y="0"/>
                </a:cubicBezTo>
                <a:cubicBezTo>
                  <a:pt x="505" y="0"/>
                  <a:pt x="505" y="0"/>
                  <a:pt x="505" y="0"/>
                </a:cubicBezTo>
                <a:cubicBezTo>
                  <a:pt x="385" y="0"/>
                  <a:pt x="385" y="0"/>
                  <a:pt x="385" y="0"/>
                </a:cubicBezTo>
                <a:cubicBezTo>
                  <a:pt x="296" y="0"/>
                  <a:pt x="296" y="0"/>
                  <a:pt x="296" y="0"/>
                </a:cubicBezTo>
                <a:cubicBezTo>
                  <a:pt x="284" y="0"/>
                  <a:pt x="284" y="0"/>
                  <a:pt x="284" y="0"/>
                </a:cubicBezTo>
                <a:cubicBezTo>
                  <a:pt x="246" y="0"/>
                  <a:pt x="202" y="21"/>
                  <a:pt x="185" y="51"/>
                </a:cubicBezTo>
                <a:cubicBezTo>
                  <a:pt x="58" y="273"/>
                  <a:pt x="58" y="273"/>
                  <a:pt x="58" y="273"/>
                </a:cubicBezTo>
                <a:cubicBezTo>
                  <a:pt x="58" y="274"/>
                  <a:pt x="59" y="274"/>
                  <a:pt x="59" y="274"/>
                </a:cubicBezTo>
                <a:cubicBezTo>
                  <a:pt x="23" y="296"/>
                  <a:pt x="0" y="336"/>
                  <a:pt x="0" y="382"/>
                </a:cubicBezTo>
                <a:cubicBezTo>
                  <a:pt x="0" y="492"/>
                  <a:pt x="0" y="492"/>
                  <a:pt x="0" y="492"/>
                </a:cubicBezTo>
                <a:cubicBezTo>
                  <a:pt x="68" y="492"/>
                  <a:pt x="68" y="492"/>
                  <a:pt x="68" y="492"/>
                </a:cubicBezTo>
                <a:cubicBezTo>
                  <a:pt x="68" y="556"/>
                  <a:pt x="68" y="556"/>
                  <a:pt x="68" y="556"/>
                </a:cubicBezTo>
                <a:cubicBezTo>
                  <a:pt x="68" y="591"/>
                  <a:pt x="98" y="620"/>
                  <a:pt x="134" y="620"/>
                </a:cubicBezTo>
                <a:cubicBezTo>
                  <a:pt x="170" y="620"/>
                  <a:pt x="200" y="591"/>
                  <a:pt x="200" y="556"/>
                </a:cubicBezTo>
                <a:cubicBezTo>
                  <a:pt x="200" y="492"/>
                  <a:pt x="200" y="492"/>
                  <a:pt x="200" y="492"/>
                </a:cubicBezTo>
                <a:cubicBezTo>
                  <a:pt x="385" y="492"/>
                  <a:pt x="385" y="492"/>
                  <a:pt x="385" y="492"/>
                </a:cubicBezTo>
                <a:cubicBezTo>
                  <a:pt x="505" y="492"/>
                  <a:pt x="505" y="492"/>
                  <a:pt x="505" y="492"/>
                </a:cubicBezTo>
                <a:cubicBezTo>
                  <a:pt x="696" y="492"/>
                  <a:pt x="696" y="492"/>
                  <a:pt x="696" y="492"/>
                </a:cubicBezTo>
                <a:cubicBezTo>
                  <a:pt x="696" y="556"/>
                  <a:pt x="696" y="556"/>
                  <a:pt x="696" y="556"/>
                </a:cubicBezTo>
                <a:cubicBezTo>
                  <a:pt x="696" y="591"/>
                  <a:pt x="726" y="620"/>
                  <a:pt x="762" y="620"/>
                </a:cubicBezTo>
                <a:cubicBezTo>
                  <a:pt x="798" y="620"/>
                  <a:pt x="828" y="591"/>
                  <a:pt x="828" y="556"/>
                </a:cubicBezTo>
                <a:cubicBezTo>
                  <a:pt x="828" y="492"/>
                  <a:pt x="828" y="492"/>
                  <a:pt x="828" y="492"/>
                </a:cubicBezTo>
                <a:cubicBezTo>
                  <a:pt x="896" y="492"/>
                  <a:pt x="896" y="492"/>
                  <a:pt x="896" y="492"/>
                </a:cubicBezTo>
                <a:cubicBezTo>
                  <a:pt x="896" y="382"/>
                  <a:pt x="896" y="382"/>
                  <a:pt x="896" y="382"/>
                </a:cubicBezTo>
                <a:cubicBezTo>
                  <a:pt x="896" y="336"/>
                  <a:pt x="870" y="296"/>
                  <a:pt x="835" y="273"/>
                </a:cubicBezTo>
                <a:close/>
                <a:moveTo>
                  <a:pt x="196" y="399"/>
                </a:moveTo>
                <a:cubicBezTo>
                  <a:pt x="189" y="428"/>
                  <a:pt x="163" y="449"/>
                  <a:pt x="132" y="449"/>
                </a:cubicBezTo>
                <a:cubicBezTo>
                  <a:pt x="97" y="449"/>
                  <a:pt x="68" y="420"/>
                  <a:pt x="68" y="385"/>
                </a:cubicBezTo>
                <a:cubicBezTo>
                  <a:pt x="68" y="349"/>
                  <a:pt x="97" y="320"/>
                  <a:pt x="132" y="320"/>
                </a:cubicBezTo>
                <a:cubicBezTo>
                  <a:pt x="142" y="320"/>
                  <a:pt x="152" y="322"/>
                  <a:pt x="160" y="326"/>
                </a:cubicBezTo>
                <a:cubicBezTo>
                  <a:pt x="182" y="337"/>
                  <a:pt x="197" y="359"/>
                  <a:pt x="197" y="385"/>
                </a:cubicBezTo>
                <a:cubicBezTo>
                  <a:pt x="197" y="389"/>
                  <a:pt x="197" y="394"/>
                  <a:pt x="196" y="399"/>
                </a:cubicBezTo>
                <a:close/>
                <a:moveTo>
                  <a:pt x="165" y="256"/>
                </a:moveTo>
                <a:cubicBezTo>
                  <a:pt x="246" y="113"/>
                  <a:pt x="246" y="113"/>
                  <a:pt x="246" y="113"/>
                </a:cubicBezTo>
                <a:cubicBezTo>
                  <a:pt x="260" y="90"/>
                  <a:pt x="295" y="72"/>
                  <a:pt x="325" y="72"/>
                </a:cubicBezTo>
                <a:cubicBezTo>
                  <a:pt x="334" y="72"/>
                  <a:pt x="334" y="72"/>
                  <a:pt x="334" y="72"/>
                </a:cubicBezTo>
                <a:cubicBezTo>
                  <a:pt x="556" y="72"/>
                  <a:pt x="556" y="72"/>
                  <a:pt x="556" y="72"/>
                </a:cubicBezTo>
                <a:cubicBezTo>
                  <a:pt x="565" y="72"/>
                  <a:pt x="565" y="72"/>
                  <a:pt x="565" y="72"/>
                </a:cubicBezTo>
                <a:cubicBezTo>
                  <a:pt x="595" y="72"/>
                  <a:pt x="630" y="90"/>
                  <a:pt x="644" y="113"/>
                </a:cubicBezTo>
                <a:cubicBezTo>
                  <a:pt x="725" y="256"/>
                  <a:pt x="725" y="256"/>
                  <a:pt x="725" y="256"/>
                </a:cubicBezTo>
                <a:lnTo>
                  <a:pt x="165" y="256"/>
                </a:lnTo>
                <a:close/>
                <a:moveTo>
                  <a:pt x="758" y="449"/>
                </a:moveTo>
                <a:cubicBezTo>
                  <a:pt x="727" y="449"/>
                  <a:pt x="701" y="428"/>
                  <a:pt x="695" y="399"/>
                </a:cubicBezTo>
                <a:cubicBezTo>
                  <a:pt x="694" y="394"/>
                  <a:pt x="693" y="389"/>
                  <a:pt x="693" y="385"/>
                </a:cubicBezTo>
                <a:cubicBezTo>
                  <a:pt x="693" y="359"/>
                  <a:pt x="708" y="337"/>
                  <a:pt x="730" y="326"/>
                </a:cubicBezTo>
                <a:cubicBezTo>
                  <a:pt x="739" y="322"/>
                  <a:pt x="748" y="320"/>
                  <a:pt x="758" y="320"/>
                </a:cubicBezTo>
                <a:cubicBezTo>
                  <a:pt x="794" y="320"/>
                  <a:pt x="823" y="349"/>
                  <a:pt x="823" y="385"/>
                </a:cubicBezTo>
                <a:cubicBezTo>
                  <a:pt x="823" y="420"/>
                  <a:pt x="794" y="449"/>
                  <a:pt x="758" y="449"/>
                </a:cubicBezTo>
                <a:close/>
              </a:path>
            </a:pathLst>
          </a:custGeom>
          <a:solidFill>
            <a:schemeClr val="accent2"/>
          </a:solidFill>
          <a:ln>
            <a:noFill/>
          </a:ln>
        </p:spPr>
        <p:txBody>
          <a:bodyPr vert="horz" wrap="square" lIns="91440" tIns="45720" rIns="91440" bIns="45720" numCol="1" anchor="t" anchorCtr="0" compatLnSpc="1"/>
          <a:lstStyle/>
          <a:p>
            <a:endParaRPr lang="id-ID" sz="1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900" decel="100000" fill="hold"/>
                                        <p:tgtEl>
                                          <p:spTgt spid="3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900" decel="100000" fill="hold"/>
                                        <p:tgtEl>
                                          <p:spTgt spid="5"/>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22" presetClass="entr" presetSubtype="4"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par>
                                <p:cTn id="39" presetID="22" presetClass="entr" presetSubtype="1"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childTnLst>
                          </p:cTn>
                        </p:par>
                        <p:par>
                          <p:cTn id="45" fill="hold">
                            <p:stCondLst>
                              <p:cond delay="4500"/>
                            </p:stCondLst>
                            <p:childTnLst>
                              <p:par>
                                <p:cTn id="46" presetID="2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500"/>
                                        <p:tgtEl>
                                          <p:spTgt spid="23"/>
                                        </p:tgtEl>
                                      </p:cBhvr>
                                    </p:animEffect>
                                  </p:childTnLst>
                                </p:cTn>
                              </p:par>
                              <p:par>
                                <p:cTn id="49" presetID="22" presetClass="entr" presetSubtype="8"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par>
                                <p:cTn id="52" presetID="2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8"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par>
                          <p:cTn id="58" fill="hold">
                            <p:stCondLst>
                              <p:cond delay="5000"/>
                            </p:stCondLst>
                            <p:childTnLst>
                              <p:par>
                                <p:cTn id="59" presetID="53" presetClass="entr" presetSubtype="16"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fltVal val="0"/>
                                          </p:val>
                                        </p:tav>
                                        <p:tav tm="100000">
                                          <p:val>
                                            <p:strVal val="#ppt_w"/>
                                          </p:val>
                                        </p:tav>
                                      </p:tavLst>
                                    </p:anim>
                                    <p:anim calcmode="lin" valueType="num">
                                      <p:cBhvr>
                                        <p:cTn id="62" dur="500" fill="hold"/>
                                        <p:tgtEl>
                                          <p:spTgt spid="49"/>
                                        </p:tgtEl>
                                        <p:attrNameLst>
                                          <p:attrName>ppt_h</p:attrName>
                                        </p:attrNameLst>
                                      </p:cBhvr>
                                      <p:tavLst>
                                        <p:tav tm="0">
                                          <p:val>
                                            <p:fltVal val="0"/>
                                          </p:val>
                                        </p:tav>
                                        <p:tav tm="100000">
                                          <p:val>
                                            <p:strVal val="#ppt_h"/>
                                          </p:val>
                                        </p:tav>
                                      </p:tavLst>
                                    </p:anim>
                                    <p:animEffect transition="in" filter="fade">
                                      <p:cBhvr>
                                        <p:cTn id="63" dur="500"/>
                                        <p:tgtEl>
                                          <p:spTgt spid="49"/>
                                        </p:tgtEl>
                                      </p:cBhvr>
                                    </p:animEffect>
                                  </p:childTnLst>
                                </p:cTn>
                              </p:par>
                              <p:par>
                                <p:cTn id="64" presetID="53" presetClass="entr" presetSubtype="16" fill="hold" nodeType="with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p:cTn id="66" dur="500" fill="hold"/>
                                        <p:tgtEl>
                                          <p:spTgt spid="55"/>
                                        </p:tgtEl>
                                        <p:attrNameLst>
                                          <p:attrName>ppt_w</p:attrName>
                                        </p:attrNameLst>
                                      </p:cBhvr>
                                      <p:tavLst>
                                        <p:tav tm="0">
                                          <p:val>
                                            <p:fltVal val="0"/>
                                          </p:val>
                                        </p:tav>
                                        <p:tav tm="100000">
                                          <p:val>
                                            <p:strVal val="#ppt_w"/>
                                          </p:val>
                                        </p:tav>
                                      </p:tavLst>
                                    </p:anim>
                                    <p:anim calcmode="lin" valueType="num">
                                      <p:cBhvr>
                                        <p:cTn id="67" dur="500" fill="hold"/>
                                        <p:tgtEl>
                                          <p:spTgt spid="55"/>
                                        </p:tgtEl>
                                        <p:attrNameLst>
                                          <p:attrName>ppt_h</p:attrName>
                                        </p:attrNameLst>
                                      </p:cBhvr>
                                      <p:tavLst>
                                        <p:tav tm="0">
                                          <p:val>
                                            <p:fltVal val="0"/>
                                          </p:val>
                                        </p:tav>
                                        <p:tav tm="100000">
                                          <p:val>
                                            <p:strVal val="#ppt_h"/>
                                          </p:val>
                                        </p:tav>
                                      </p:tavLst>
                                    </p:anim>
                                    <p:animEffect transition="in" filter="fade">
                                      <p:cBhvr>
                                        <p:cTn id="68" dur="500"/>
                                        <p:tgtEl>
                                          <p:spTgt spid="55"/>
                                        </p:tgtEl>
                                      </p:cBhvr>
                                    </p:animEffect>
                                  </p:childTnLst>
                                </p:cTn>
                              </p:par>
                              <p:par>
                                <p:cTn id="69" presetID="53" presetClass="entr" presetSubtype="16"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p:cTn id="71" dur="500" fill="hold"/>
                                        <p:tgtEl>
                                          <p:spTgt spid="60"/>
                                        </p:tgtEl>
                                        <p:attrNameLst>
                                          <p:attrName>ppt_w</p:attrName>
                                        </p:attrNameLst>
                                      </p:cBhvr>
                                      <p:tavLst>
                                        <p:tav tm="0">
                                          <p:val>
                                            <p:fltVal val="0"/>
                                          </p:val>
                                        </p:tav>
                                        <p:tav tm="100000">
                                          <p:val>
                                            <p:strVal val="#ppt_w"/>
                                          </p:val>
                                        </p:tav>
                                      </p:tavLst>
                                    </p:anim>
                                    <p:anim calcmode="lin" valueType="num">
                                      <p:cBhvr>
                                        <p:cTn id="72" dur="500" fill="hold"/>
                                        <p:tgtEl>
                                          <p:spTgt spid="60"/>
                                        </p:tgtEl>
                                        <p:attrNameLst>
                                          <p:attrName>ppt_h</p:attrName>
                                        </p:attrNameLst>
                                      </p:cBhvr>
                                      <p:tavLst>
                                        <p:tav tm="0">
                                          <p:val>
                                            <p:fltVal val="0"/>
                                          </p:val>
                                        </p:tav>
                                        <p:tav tm="100000">
                                          <p:val>
                                            <p:strVal val="#ppt_h"/>
                                          </p:val>
                                        </p:tav>
                                      </p:tavLst>
                                    </p:anim>
                                    <p:animEffect transition="in" filter="fade">
                                      <p:cBhvr>
                                        <p:cTn id="73" dur="500"/>
                                        <p:tgtEl>
                                          <p:spTgt spid="60"/>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p:cTn id="76" dur="500" fill="hold"/>
                                        <p:tgtEl>
                                          <p:spTgt spid="66"/>
                                        </p:tgtEl>
                                        <p:attrNameLst>
                                          <p:attrName>ppt_w</p:attrName>
                                        </p:attrNameLst>
                                      </p:cBhvr>
                                      <p:tavLst>
                                        <p:tav tm="0">
                                          <p:val>
                                            <p:fltVal val="0"/>
                                          </p:val>
                                        </p:tav>
                                        <p:tav tm="100000">
                                          <p:val>
                                            <p:strVal val="#ppt_w"/>
                                          </p:val>
                                        </p:tav>
                                      </p:tavLst>
                                    </p:anim>
                                    <p:anim calcmode="lin" valueType="num">
                                      <p:cBhvr>
                                        <p:cTn id="77" dur="500" fill="hold"/>
                                        <p:tgtEl>
                                          <p:spTgt spid="66"/>
                                        </p:tgtEl>
                                        <p:attrNameLst>
                                          <p:attrName>ppt_h</p:attrName>
                                        </p:attrNameLst>
                                      </p:cBhvr>
                                      <p:tavLst>
                                        <p:tav tm="0">
                                          <p:val>
                                            <p:fltVal val="0"/>
                                          </p:val>
                                        </p:tav>
                                        <p:tav tm="100000">
                                          <p:val>
                                            <p:strVal val="#ppt_h"/>
                                          </p:val>
                                        </p:tav>
                                      </p:tavLst>
                                    </p:anim>
                                    <p:animEffect transition="in" filter="fade">
                                      <p:cBhvr>
                                        <p:cTn id="78" dur="500"/>
                                        <p:tgtEl>
                                          <p:spTgt spid="66"/>
                                        </p:tgtEl>
                                      </p:cBhvr>
                                    </p:animEffect>
                                  </p:childTnLst>
                                </p:cTn>
                              </p:par>
                            </p:childTnLst>
                          </p:cTn>
                        </p:par>
                        <p:par>
                          <p:cTn id="79" fill="hold">
                            <p:stCondLst>
                              <p:cond delay="5500"/>
                            </p:stCondLst>
                            <p:childTnLst>
                              <p:par>
                                <p:cTn id="80" presetID="10" presetClass="entr" presetSubtype="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6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314325" y="210704"/>
            <a:ext cx="3333650" cy="398462"/>
          </a:xfrm>
          <a:prstGeom prst="rect">
            <a:avLst/>
          </a:prstGeom>
          <a:noFill/>
          <a:ln w="9525">
            <a:noFill/>
          </a:ln>
        </p:spPr>
        <p:txBody>
          <a:bodyPr wrap="square" anchor="t" anchorCtr="0">
            <a:spAutoFit/>
          </a:bodyPr>
          <a:lstStyle/>
          <a:p>
            <a:r>
              <a:rPr lang="vi-VN" altLang="zh-CN" sz="2000" b="1">
                <a:latin typeface="Arial" panose="020B0604020202020204" pitchFamily="34" charset="0"/>
                <a:cs typeface="Arial" panose="020B0604020202020204" pitchFamily="34" charset="0"/>
              </a:rPr>
              <a:t>8.Phân tích vẽ sơ đồ ERD</a:t>
            </a:r>
            <a:endParaRPr lang="zh-CN" altLang="en-US" sz="2000" b="1" dirty="0">
              <a:latin typeface="Arial" panose="020B0604020202020204" pitchFamily="34" charset="0"/>
              <a:ea typeface="Arial" panose="020B0604020202020204" pitchFamily="34" charset="0"/>
            </a:endParaRPr>
          </a:p>
        </p:txBody>
      </p:sp>
      <p:pic>
        <p:nvPicPr>
          <p:cNvPr id="69" name="Content Placeholder 68"/>
          <p:cNvPicPr>
            <a:picLocks noGrp="1" noChangeAspect="1"/>
          </p:cNvPicPr>
          <p:nvPr>
            <p:ph idx="1"/>
          </p:nvPr>
        </p:nvPicPr>
        <p:blipFill>
          <a:blip r:embed="rId2"/>
          <a:stretch>
            <a:fillRect/>
          </a:stretch>
        </p:blipFill>
        <p:spPr>
          <a:xfrm>
            <a:off x="8110220" y="1253490"/>
            <a:ext cx="3556635" cy="4351655"/>
          </a:xfrm>
          <a:prstGeom prst="rect">
            <a:avLst/>
          </a:prstGeom>
        </p:spPr>
      </p:pic>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EFE9554-3EA9-ED8A-17C9-9096ED4F8B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192" y="1645919"/>
            <a:ext cx="7724375" cy="4168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nodeType="withEffect">
                                  <p:stCondLst>
                                    <p:cond delay="0"/>
                                  </p:stCondLst>
                                  <p:childTnLst>
                                    <p:set>
                                      <p:cBhvr>
                                        <p:cTn id="6" dur="1000"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1+#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215"/>
            <a:ext cx="12192000" cy="6927215"/>
          </a:xfrm>
          <a:prstGeom prst="rect">
            <a:avLst/>
          </a:prstGeom>
        </p:spPr>
      </p:pic>
      <p:cxnSp>
        <p:nvCxnSpPr>
          <p:cNvPr id="11" name="Straight Connector 10"/>
          <p:cNvCxnSpPr/>
          <p:nvPr/>
        </p:nvCxnSpPr>
        <p:spPr>
          <a:xfrm>
            <a:off x="588010" y="33464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094855" y="653732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6890" y="334645"/>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943080" y="4620260"/>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DD20366-C5B0-A1F9-C1DE-26A2E9C26F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021" y="0"/>
            <a:ext cx="8735158"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297815" y="3306445"/>
            <a:ext cx="4731385" cy="739140"/>
          </a:xfrm>
        </p:spPr>
        <p:txBody>
          <a:bodyPr>
            <a:normAutofit/>
          </a:bodyPr>
          <a:lstStyle/>
          <a:p>
            <a:r>
              <a:rPr lang="en-US" altLang="zh-CN" dirty="0">
                <a:sym typeface="+mn-lt"/>
              </a:rPr>
              <a:t>Xác định các khoá chính và khoá ngoại của từng thực thể và mối quan hệ giữa các thực thể</a:t>
            </a: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LƯỢC ĐỒ QUAN HỆ</a:t>
            </a: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5C32664-E1FF-4990-4D73-436FB2404C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0549" y="1363653"/>
            <a:ext cx="6243636" cy="5254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2"/>
          <a:srcRect t="25578" b="10794"/>
          <a:stretch>
            <a:fillRect/>
          </a:stretch>
        </p:blipFill>
        <p:spPr>
          <a:xfrm>
            <a:off x="0" y="10161"/>
            <a:ext cx="12192000" cy="6858000"/>
          </a:xfrm>
          <a:prstGeom prst="rect">
            <a:avLst/>
          </a:prstGeom>
          <a:noFill/>
          <a:ln w="9525">
            <a:noFill/>
          </a:ln>
        </p:spPr>
      </p:pic>
      <p:sp>
        <p:nvSpPr>
          <p:cNvPr id="58" name="梯形 4"/>
          <p:cNvSpPr/>
          <p:nvPr/>
        </p:nvSpPr>
        <p:spPr>
          <a:xfrm>
            <a:off x="5019675" y="-18412"/>
            <a:ext cx="7172325" cy="68865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83" name="组合 82"/>
          <p:cNvGrpSpPr/>
          <p:nvPr/>
        </p:nvGrpSpPr>
        <p:grpSpPr>
          <a:xfrm>
            <a:off x="6071870" y="3403600"/>
            <a:ext cx="3719830" cy="748731"/>
            <a:chOff x="6361759" y="2819016"/>
            <a:chExt cx="5139728" cy="889655"/>
          </a:xfrm>
          <a:solidFill>
            <a:srgbClr val="4A4947">
              <a:alpha val="86000"/>
            </a:srgbClr>
          </a:solidFill>
        </p:grpSpPr>
        <p:sp>
          <p:nvSpPr>
            <p:cNvPr id="84" name="平行四边形 83"/>
            <p:cNvSpPr/>
            <p:nvPr/>
          </p:nvSpPr>
          <p:spPr>
            <a:xfrm>
              <a:off x="6361759" y="2819016"/>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文本框 84"/>
            <p:cNvSpPr txBox="1"/>
            <p:nvPr/>
          </p:nvSpPr>
          <p:spPr>
            <a:xfrm>
              <a:off x="7580797" y="2942080"/>
              <a:ext cx="3712464" cy="766591"/>
            </a:xfrm>
            <a:prstGeom prst="rect">
              <a:avLst/>
            </a:prstGeom>
            <a:noFill/>
            <a:ln>
              <a:noFill/>
            </a:ln>
          </p:spPr>
          <p:txBody>
            <a:bodyPr wrap="square" rtlCol="0">
              <a:spAutoFit/>
            </a:bodyPr>
            <a:lstStyle/>
            <a:p>
              <a:pPr fontAlgn="auto">
                <a:spcBef>
                  <a:spcPts val="0"/>
                </a:spcBef>
                <a:spcAft>
                  <a:spcPts val="0"/>
                </a:spcAft>
                <a:defRPr/>
              </a:pPr>
              <a:r>
                <a:rPr lang="en-US" sz="1600" b="1" i="1" dirty="0">
                  <a:solidFill>
                    <a:schemeClr val="bg1"/>
                  </a:solidFill>
                </a:rPr>
                <a:t>PS24957 Đỗ </a:t>
              </a:r>
              <a:r>
                <a:rPr lang="en-US" sz="1600" b="1" i="1" dirty="0" err="1">
                  <a:solidFill>
                    <a:schemeClr val="bg1"/>
                  </a:solidFill>
                </a:rPr>
                <a:t>Huy</a:t>
              </a:r>
              <a:r>
                <a:rPr lang="en-US" sz="1600" b="1" i="1" dirty="0">
                  <a:solidFill>
                    <a:schemeClr val="bg1"/>
                  </a:solidFill>
                </a:rPr>
                <a:t> Hoàng</a:t>
              </a:r>
              <a:endParaRPr lang="en-US" sz="16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grpSp>
        <p:nvGrpSpPr>
          <p:cNvPr id="86" name="组合 85"/>
          <p:cNvGrpSpPr/>
          <p:nvPr/>
        </p:nvGrpSpPr>
        <p:grpSpPr>
          <a:xfrm>
            <a:off x="3963035" y="2273300"/>
            <a:ext cx="3900805" cy="699941"/>
            <a:chOff x="6361759" y="2763621"/>
            <a:chExt cx="5139728" cy="919549"/>
          </a:xfrm>
          <a:solidFill>
            <a:srgbClr val="4A4947">
              <a:alpha val="87000"/>
            </a:srgbClr>
          </a:solidFill>
        </p:grpSpPr>
        <p:sp>
          <p:nvSpPr>
            <p:cNvPr id="87" name="平行四边形 86"/>
            <p:cNvSpPr/>
            <p:nvPr/>
          </p:nvSpPr>
          <p:spPr>
            <a:xfrm>
              <a:off x="6361759" y="2763621"/>
              <a:ext cx="5139728" cy="651396"/>
            </a:xfrm>
            <a:prstGeom prst="parallelogram">
              <a:avLst>
                <a:gd name="adj" fmla="val 103948"/>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文本框 87"/>
            <p:cNvSpPr txBox="1"/>
            <p:nvPr/>
          </p:nvSpPr>
          <p:spPr>
            <a:xfrm>
              <a:off x="7218460" y="2835590"/>
              <a:ext cx="3712465" cy="847580"/>
            </a:xfrm>
            <a:prstGeom prst="rect">
              <a:avLst/>
            </a:prstGeom>
            <a:noFill/>
          </p:spPr>
          <p:txBody>
            <a:bodyPr wrap="square" rtlCol="0">
              <a:spAutoFit/>
            </a:bodyPr>
            <a:lstStyle/>
            <a:p>
              <a:pPr fontAlgn="auto">
                <a:spcBef>
                  <a:spcPts val="0"/>
                </a:spcBef>
                <a:spcAft>
                  <a:spcPts val="0"/>
                </a:spcAft>
                <a:defRPr/>
              </a:pPr>
              <a:r>
                <a:rPr lang="en-US" sz="1600" b="1" i="1" dirty="0">
                  <a:solidFill>
                    <a:schemeClr val="bg1"/>
                  </a:solidFill>
                </a:rPr>
                <a:t>PS20689 </a:t>
              </a:r>
              <a:r>
                <a:rPr lang="en-US" sz="1600" b="1" i="1" dirty="0" err="1">
                  <a:solidFill>
                    <a:schemeClr val="bg1"/>
                  </a:solidFill>
                </a:rPr>
                <a:t>Nguyễn</a:t>
              </a:r>
              <a:r>
                <a:rPr lang="en-US" sz="1600" b="1" i="1" dirty="0">
                  <a:solidFill>
                    <a:schemeClr val="bg1"/>
                  </a:solidFill>
                </a:rPr>
                <a:t> </a:t>
              </a:r>
              <a:r>
                <a:rPr lang="en-US" sz="1600" b="1" i="1" dirty="0" err="1">
                  <a:solidFill>
                    <a:schemeClr val="bg1"/>
                  </a:solidFill>
                </a:rPr>
                <a:t>Văn</a:t>
              </a:r>
              <a:r>
                <a:rPr lang="en-US" sz="1600" b="1" i="1" dirty="0">
                  <a:solidFill>
                    <a:schemeClr val="bg1"/>
                  </a:solidFill>
                </a:rPr>
                <a:t> </a:t>
              </a:r>
              <a:r>
                <a:rPr lang="en-US" sz="1600" b="1" i="1" dirty="0" err="1">
                  <a:solidFill>
                    <a:schemeClr val="bg1"/>
                  </a:solidFill>
                </a:rPr>
                <a:t>Hưng</a:t>
              </a:r>
              <a:endParaRPr lang="en-US" sz="1600" b="1"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92" name="组合 91"/>
          <p:cNvGrpSpPr/>
          <p:nvPr/>
        </p:nvGrpSpPr>
        <p:grpSpPr>
          <a:xfrm>
            <a:off x="1243965" y="4236188"/>
            <a:ext cx="3877945" cy="693952"/>
            <a:chOff x="6361759" y="2763621"/>
            <a:chExt cx="5139728" cy="883464"/>
          </a:xfrm>
          <a:solidFill>
            <a:srgbClr val="4A4947"/>
          </a:solidFill>
        </p:grpSpPr>
        <p:sp>
          <p:nvSpPr>
            <p:cNvPr id="93" name="平行四边形 92"/>
            <p:cNvSpPr/>
            <p:nvPr/>
          </p:nvSpPr>
          <p:spPr>
            <a:xfrm>
              <a:off x="6361759" y="2763621"/>
              <a:ext cx="5139728" cy="651396"/>
            </a:xfrm>
            <a:prstGeom prst="parallelogram">
              <a:avLst>
                <a:gd name="adj" fmla="val 103948"/>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文本框 93"/>
            <p:cNvSpPr txBox="1"/>
            <p:nvPr/>
          </p:nvSpPr>
          <p:spPr>
            <a:xfrm>
              <a:off x="7443464" y="2825738"/>
              <a:ext cx="3712464" cy="821347"/>
            </a:xfrm>
            <a:prstGeom prst="rect">
              <a:avLst/>
            </a:prstGeom>
            <a:noFill/>
          </p:spPr>
          <p:txBody>
            <a:bodyPr wrap="square" rtlCol="0">
              <a:spAutoFit/>
            </a:bodyPr>
            <a:lstStyle/>
            <a:p>
              <a:pPr fontAlgn="auto">
                <a:spcBef>
                  <a:spcPts val="0"/>
                </a:spcBef>
                <a:spcAft>
                  <a:spcPts val="0"/>
                </a:spcAft>
                <a:defRPr/>
              </a:pPr>
              <a:r>
                <a:rPr lang="en-US" sz="1600" b="1" i="1" dirty="0">
                  <a:solidFill>
                    <a:schemeClr val="bg1"/>
                  </a:solidFill>
                </a:rPr>
                <a:t>PS20673 </a:t>
              </a:r>
              <a:r>
                <a:rPr lang="en-US" sz="1600" b="1" i="1" dirty="0" err="1">
                  <a:solidFill>
                    <a:schemeClr val="bg1"/>
                  </a:solidFill>
                </a:rPr>
                <a:t>Nguyễn</a:t>
              </a:r>
              <a:r>
                <a:rPr lang="en-US" sz="1600" b="1" i="1" dirty="0">
                  <a:solidFill>
                    <a:schemeClr val="bg1"/>
                  </a:solidFill>
                </a:rPr>
                <a:t> </a:t>
              </a:r>
              <a:r>
                <a:rPr lang="en-US" sz="1600" b="1" i="1" dirty="0" err="1">
                  <a:solidFill>
                    <a:schemeClr val="bg1"/>
                  </a:solidFill>
                </a:rPr>
                <a:t>Ngọc</a:t>
              </a:r>
              <a:r>
                <a:rPr lang="en-US" sz="1600" b="1" i="1" dirty="0">
                  <a:solidFill>
                    <a:schemeClr val="bg1"/>
                  </a:solidFill>
                </a:rPr>
                <a:t> </a:t>
              </a:r>
              <a:r>
                <a:rPr lang="en-US" sz="1600" b="1" i="1" dirty="0" err="1">
                  <a:solidFill>
                    <a:schemeClr val="bg1"/>
                  </a:solidFill>
                </a:rPr>
                <a:t>Huyền</a:t>
              </a:r>
              <a:endParaRPr lang="en-US" sz="1600" b="1"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2" name="组合 82"/>
          <p:cNvGrpSpPr/>
          <p:nvPr/>
        </p:nvGrpSpPr>
        <p:grpSpPr>
          <a:xfrm>
            <a:off x="5895975" y="4336415"/>
            <a:ext cx="3761105" cy="724174"/>
            <a:chOff x="6361759" y="2763621"/>
            <a:chExt cx="5139728" cy="869455"/>
          </a:xfrm>
          <a:solidFill>
            <a:schemeClr val="tx1">
              <a:lumMod val="95000"/>
              <a:lumOff val="5000"/>
              <a:alpha val="86000"/>
            </a:schemeClr>
          </a:solidFill>
        </p:grpSpPr>
        <p:sp>
          <p:nvSpPr>
            <p:cNvPr id="23" name="平行四边形 83"/>
            <p:cNvSpPr/>
            <p:nvPr/>
          </p:nvSpPr>
          <p:spPr>
            <a:xfrm>
              <a:off x="6361759" y="2763621"/>
              <a:ext cx="5139728" cy="651396"/>
            </a:xfrm>
            <a:prstGeom prst="parallelogram">
              <a:avLst>
                <a:gd name="adj" fmla="val 1039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文本框 84"/>
            <p:cNvSpPr txBox="1"/>
            <p:nvPr/>
          </p:nvSpPr>
          <p:spPr>
            <a:xfrm>
              <a:off x="7287768" y="2858486"/>
              <a:ext cx="3712464" cy="774590"/>
            </a:xfrm>
            <a:prstGeom prst="rect">
              <a:avLst/>
            </a:prstGeom>
            <a:noFill/>
            <a:ln>
              <a:noFill/>
            </a:ln>
          </p:spPr>
          <p:txBody>
            <a:bodyPr wrap="square" rtlCol="0">
              <a:spAutoFit/>
            </a:bodyPr>
            <a:lstStyle/>
            <a:p>
              <a:pPr fontAlgn="auto">
                <a:spcBef>
                  <a:spcPts val="0"/>
                </a:spcBef>
                <a:spcAft>
                  <a:spcPts val="0"/>
                </a:spcAft>
                <a:defRPr/>
              </a:pPr>
              <a:r>
                <a:rPr lang="en-US" sz="1600" b="1" i="1" dirty="0">
                  <a:solidFill>
                    <a:schemeClr val="bg1"/>
                  </a:solidFill>
                </a:rPr>
                <a:t>PS20520 </a:t>
              </a:r>
              <a:r>
                <a:rPr lang="en-US" sz="1600" b="1" i="1" dirty="0" err="1">
                  <a:solidFill>
                    <a:schemeClr val="bg1"/>
                  </a:solidFill>
                </a:rPr>
                <a:t>Nguyễn</a:t>
              </a:r>
              <a:r>
                <a:rPr lang="en-US" sz="1600" b="1" i="1" dirty="0">
                  <a:solidFill>
                    <a:schemeClr val="bg1"/>
                  </a:solidFill>
                </a:rPr>
                <a:t> </a:t>
              </a:r>
              <a:r>
                <a:rPr lang="en-US" sz="1600" b="1" i="1" dirty="0" err="1">
                  <a:solidFill>
                    <a:schemeClr val="bg1"/>
                  </a:solidFill>
                </a:rPr>
                <a:t>Thanh</a:t>
              </a:r>
              <a:r>
                <a:rPr lang="en-US" sz="1600" b="1" i="1" dirty="0">
                  <a:solidFill>
                    <a:schemeClr val="bg1"/>
                  </a:solidFill>
                </a:rPr>
                <a:t> </a:t>
              </a:r>
              <a:r>
                <a:rPr lang="en-US" sz="1600" b="1" i="1" dirty="0" err="1">
                  <a:solidFill>
                    <a:schemeClr val="bg1"/>
                  </a:solidFill>
                </a:rPr>
                <a:t>Hà</a:t>
              </a:r>
              <a:endParaRPr lang="en-US" sz="16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5" name="组合 82"/>
          <p:cNvGrpSpPr/>
          <p:nvPr/>
        </p:nvGrpSpPr>
        <p:grpSpPr>
          <a:xfrm>
            <a:off x="659765" y="5163820"/>
            <a:ext cx="3761105" cy="545465"/>
            <a:chOff x="6361759" y="2763621"/>
            <a:chExt cx="5139728" cy="651396"/>
          </a:xfrm>
          <a:solidFill>
            <a:srgbClr val="4A4947">
              <a:alpha val="86000"/>
            </a:srgbClr>
          </a:solidFill>
        </p:grpSpPr>
        <p:sp>
          <p:nvSpPr>
            <p:cNvPr id="2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文本框 84"/>
            <p:cNvSpPr txBox="1"/>
            <p:nvPr/>
          </p:nvSpPr>
          <p:spPr>
            <a:xfrm>
              <a:off x="7287768" y="2858486"/>
              <a:ext cx="3712464" cy="402667"/>
            </a:xfrm>
            <a:prstGeom prst="rect">
              <a:avLst/>
            </a:prstGeom>
            <a:noFill/>
            <a:ln>
              <a:noFill/>
            </a:ln>
          </p:spPr>
          <p:txBody>
            <a:bodyPr wrap="square" rtlCol="0">
              <a:spAutoFit/>
            </a:bodyPr>
            <a:lstStyle/>
            <a:p>
              <a:r>
                <a:rPr lang="en-US" sz="1600" b="1" i="1" dirty="0">
                  <a:solidFill>
                    <a:schemeClr val="bg1"/>
                  </a:solidFill>
                </a:rPr>
                <a:t>PS24110 </a:t>
              </a:r>
              <a:r>
                <a:rPr lang="en-US" sz="1600" b="1" i="1" dirty="0" err="1">
                  <a:solidFill>
                    <a:schemeClr val="bg1"/>
                  </a:solidFill>
                </a:rPr>
                <a:t>Nguyễn</a:t>
              </a:r>
              <a:r>
                <a:rPr lang="en-US" sz="1600" b="1" i="1" dirty="0">
                  <a:solidFill>
                    <a:schemeClr val="bg1"/>
                  </a:solidFill>
                </a:rPr>
                <a:t> </a:t>
              </a:r>
              <a:r>
                <a:rPr lang="en-US" sz="1600" b="1" i="1" dirty="0" err="1">
                  <a:solidFill>
                    <a:schemeClr val="bg1"/>
                  </a:solidFill>
                </a:rPr>
                <a:t>Lý</a:t>
              </a:r>
              <a:r>
                <a:rPr lang="en-US" sz="1600" b="1" i="1" dirty="0">
                  <a:solidFill>
                    <a:schemeClr val="bg1"/>
                  </a:solidFill>
                </a:rPr>
                <a:t> </a:t>
              </a:r>
              <a:r>
                <a:rPr lang="en-US" sz="1600" b="1" i="1" dirty="0" err="1">
                  <a:solidFill>
                    <a:schemeClr val="bg1"/>
                  </a:solidFill>
                </a:rPr>
                <a:t>Tấn</a:t>
              </a:r>
              <a:r>
                <a:rPr lang="en-US" sz="1600" b="1" i="1" dirty="0">
                  <a:solidFill>
                    <a:schemeClr val="bg1"/>
                  </a:solidFill>
                </a:rPr>
                <a:t> Học</a:t>
              </a:r>
              <a:endParaRPr lang="en-US" sz="1600" dirty="0">
                <a:solidFill>
                  <a:schemeClr val="bg1"/>
                </a:solidFill>
              </a:endParaRPr>
            </a:p>
          </p:txBody>
        </p:sp>
      </p:grpSp>
      <p:sp>
        <p:nvSpPr>
          <p:cNvPr id="4" name="Rectangles 3"/>
          <p:cNvSpPr/>
          <p:nvPr/>
        </p:nvSpPr>
        <p:spPr>
          <a:xfrm>
            <a:off x="-485775" y="526415"/>
            <a:ext cx="12677775" cy="1450340"/>
          </a:xfrm>
          <a:prstGeom prst="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Times New Roman" panose="02020603050405020304" charset="0"/>
                <a:cs typeface="Times New Roman" panose="02020603050405020304" charset="0"/>
              </a:rPr>
              <a:t>NHÓM 3</a:t>
            </a:r>
          </a:p>
        </p:txBody>
      </p:sp>
      <p:grpSp>
        <p:nvGrpSpPr>
          <p:cNvPr id="5" name="组合 82"/>
          <p:cNvGrpSpPr/>
          <p:nvPr/>
        </p:nvGrpSpPr>
        <p:grpSpPr>
          <a:xfrm>
            <a:off x="1777365" y="3324194"/>
            <a:ext cx="4043680" cy="545413"/>
            <a:chOff x="6361759" y="2763621"/>
            <a:chExt cx="5139728" cy="651396"/>
          </a:xfrm>
          <a:solidFill>
            <a:srgbClr val="4A4947">
              <a:alpha val="86000"/>
            </a:srgbClr>
          </a:solidFill>
        </p:grpSpPr>
        <p:sp>
          <p:nvSpPr>
            <p:cNvPr id="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文本框 84"/>
            <p:cNvSpPr txBox="1"/>
            <p:nvPr/>
          </p:nvSpPr>
          <p:spPr>
            <a:xfrm>
              <a:off x="7287768" y="2858486"/>
              <a:ext cx="3712464" cy="402706"/>
            </a:xfrm>
            <a:prstGeom prst="rect">
              <a:avLst/>
            </a:prstGeom>
            <a:noFill/>
            <a:ln>
              <a:noFill/>
            </a:ln>
          </p:spPr>
          <p:txBody>
            <a:bodyPr wrap="square" rtlCol="0">
              <a:spAutoFit/>
            </a:bodyPr>
            <a:lstStyle/>
            <a:p>
              <a:r>
                <a:rPr lang="en-US" sz="1600" b="1" i="1" dirty="0">
                  <a:solidFill>
                    <a:schemeClr val="bg1"/>
                  </a:solidFill>
                </a:rPr>
                <a:t>PS20692 Hoàng </a:t>
              </a:r>
              <a:r>
                <a:rPr lang="en-US" sz="1600" b="1" i="1" dirty="0" err="1">
                  <a:solidFill>
                    <a:schemeClr val="bg1"/>
                  </a:solidFill>
                </a:rPr>
                <a:t>Trọng</a:t>
              </a:r>
              <a:r>
                <a:rPr lang="en-US" sz="1600" b="1" i="1" dirty="0">
                  <a:solidFill>
                    <a:schemeClr val="bg1"/>
                  </a:solidFill>
                </a:rPr>
                <a:t> </a:t>
              </a:r>
              <a:r>
                <a:rPr lang="en-US" sz="1600" b="1" i="1" dirty="0" err="1">
                  <a:solidFill>
                    <a:schemeClr val="bg1"/>
                  </a:solidFill>
                </a:rPr>
                <a:t>Nghĩa</a:t>
              </a:r>
              <a:endParaRPr lang="en-US" sz="1600" b="1" i="1" dirty="0">
                <a:solidFill>
                  <a:schemeClr val="bg1"/>
                </a:solidFill>
              </a:endParaRPr>
            </a:p>
          </p:txBody>
        </p:sp>
      </p:grpSp>
      <p:grpSp>
        <p:nvGrpSpPr>
          <p:cNvPr id="28" name="组合 82"/>
          <p:cNvGrpSpPr/>
          <p:nvPr/>
        </p:nvGrpSpPr>
        <p:grpSpPr>
          <a:xfrm>
            <a:off x="5596890" y="5188585"/>
            <a:ext cx="4043680" cy="545413"/>
            <a:chOff x="6361759" y="2763621"/>
            <a:chExt cx="5139728" cy="651396"/>
          </a:xfrm>
          <a:solidFill>
            <a:srgbClr val="4A4947">
              <a:alpha val="86000"/>
            </a:srgbClr>
          </a:solidFill>
        </p:grpSpPr>
        <p:sp>
          <p:nvSpPr>
            <p:cNvPr id="29"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文本框 84"/>
            <p:cNvSpPr txBox="1"/>
            <p:nvPr/>
          </p:nvSpPr>
          <p:spPr>
            <a:xfrm>
              <a:off x="7287768" y="2858486"/>
              <a:ext cx="3712464" cy="402706"/>
            </a:xfrm>
            <a:prstGeom prst="rect">
              <a:avLst/>
            </a:prstGeom>
            <a:noFill/>
            <a:ln>
              <a:noFill/>
            </a:ln>
          </p:spPr>
          <p:txBody>
            <a:bodyPr wrap="square" rtlCol="0">
              <a:spAutoFit/>
            </a:bodyPr>
            <a:lstStyle/>
            <a:p>
              <a:r>
                <a:rPr lang="en-US" sz="1600" b="1" i="1" dirty="0">
                  <a:solidFill>
                    <a:schemeClr val="bg1"/>
                  </a:solidFill>
                </a:rPr>
                <a:t>PS21672  </a:t>
              </a:r>
              <a:r>
                <a:rPr lang="en-US" sz="1600" b="1" i="1" dirty="0" err="1">
                  <a:solidFill>
                    <a:schemeClr val="bg1"/>
                  </a:solidFill>
                </a:rPr>
                <a:t>Nguyễn</a:t>
              </a:r>
              <a:r>
                <a:rPr lang="en-US" sz="1600" b="1" i="1" dirty="0">
                  <a:solidFill>
                    <a:schemeClr val="bg1"/>
                  </a:solidFill>
                </a:rPr>
                <a:t> </a:t>
              </a:r>
              <a:r>
                <a:rPr lang="en-US" sz="1600" b="1" i="1" dirty="0" err="1">
                  <a:solidFill>
                    <a:schemeClr val="bg1"/>
                  </a:solidFill>
                </a:rPr>
                <a:t>Xuân</a:t>
              </a:r>
              <a:r>
                <a:rPr lang="en-US" sz="1600" b="1" i="1" dirty="0">
                  <a:solidFill>
                    <a:schemeClr val="bg1"/>
                  </a:solidFill>
                </a:rPr>
                <a:t> </a:t>
              </a:r>
              <a:r>
                <a:rPr lang="en-US" sz="1600" b="1" i="1" dirty="0" err="1">
                  <a:solidFill>
                    <a:schemeClr val="bg1"/>
                  </a:solidFill>
                </a:rPr>
                <a:t>Tú</a:t>
              </a:r>
              <a:endParaRPr lang="en-US" sz="1600" b="1" i="1"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1000"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7" presetClass="entr" presetSubtype="8" fill="hold" nodeType="withEffect">
                                  <p:stCondLst>
                                    <p:cond delay="0"/>
                                  </p:stCondLst>
                                  <p:childTnLst>
                                    <p:set>
                                      <p:cBhvr>
                                        <p:cTn id="10" dur="1000"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7" presetClass="entr" presetSubtype="2" fill="hold" nodeType="withEffect">
                                  <p:stCondLst>
                                    <p:cond delay="0"/>
                                  </p:stCondLst>
                                  <p:childTnLst>
                                    <p:set>
                                      <p:cBhvr>
                                        <p:cTn id="14" dur="1000" fill="hold">
                                          <p:stCondLst>
                                            <p:cond delay="0"/>
                                          </p:stCondLst>
                                        </p:cTn>
                                        <p:tgtEl>
                                          <p:spTgt spid="83"/>
                                        </p:tgtEl>
                                        <p:attrNameLst>
                                          <p:attrName>style.visibility</p:attrName>
                                        </p:attrNameLst>
                                      </p:cBhvr>
                                      <p:to>
                                        <p:strVal val="visible"/>
                                      </p:to>
                                    </p:set>
                                    <p:anim calcmode="lin" valueType="num">
                                      <p:cBhvr additive="base">
                                        <p:cTn id="15" dur="1000" fill="hold"/>
                                        <p:tgtEl>
                                          <p:spTgt spid="83"/>
                                        </p:tgtEl>
                                        <p:attrNameLst>
                                          <p:attrName>ppt_x</p:attrName>
                                        </p:attrNameLst>
                                      </p:cBhvr>
                                      <p:tavLst>
                                        <p:tav tm="0">
                                          <p:val>
                                            <p:strVal val="1+#ppt_w/2"/>
                                          </p:val>
                                        </p:tav>
                                        <p:tav tm="100000">
                                          <p:val>
                                            <p:strVal val="#ppt_x"/>
                                          </p:val>
                                        </p:tav>
                                      </p:tavLst>
                                    </p:anim>
                                    <p:anim calcmode="lin" valueType="num">
                                      <p:cBhvr additive="base">
                                        <p:cTn id="16" dur="1000" fill="hold"/>
                                        <p:tgtEl>
                                          <p:spTgt spid="83"/>
                                        </p:tgtEl>
                                        <p:attrNameLst>
                                          <p:attrName>ppt_y</p:attrName>
                                        </p:attrNameLst>
                                      </p:cBhvr>
                                      <p:tavLst>
                                        <p:tav tm="0">
                                          <p:val>
                                            <p:strVal val="#ppt_y"/>
                                          </p:val>
                                        </p:tav>
                                        <p:tav tm="100000">
                                          <p:val>
                                            <p:strVal val="#ppt_y"/>
                                          </p:val>
                                        </p:tav>
                                      </p:tavLst>
                                    </p:anim>
                                  </p:childTnLst>
                                </p:cTn>
                              </p:par>
                              <p:par>
                                <p:cTn id="17" presetID="7" presetClass="entr" presetSubtype="2" fill="hold" nodeType="withEffect">
                                  <p:stCondLst>
                                    <p:cond delay="0"/>
                                  </p:stCondLst>
                                  <p:childTnLst>
                                    <p:set>
                                      <p:cBhvr>
                                        <p:cTn id="18" dur="1000" fill="hold">
                                          <p:stCondLst>
                                            <p:cond delay="0"/>
                                          </p:stCondLst>
                                        </p:cTn>
                                        <p:tgtEl>
                                          <p:spTgt spid="86"/>
                                        </p:tgtEl>
                                        <p:attrNameLst>
                                          <p:attrName>style.visibility</p:attrName>
                                        </p:attrNameLst>
                                      </p:cBhvr>
                                      <p:to>
                                        <p:strVal val="visible"/>
                                      </p:to>
                                    </p:set>
                                    <p:anim calcmode="lin" valueType="num">
                                      <p:cBhvr additive="base">
                                        <p:cTn id="19" dur="1000" fill="hold"/>
                                        <p:tgtEl>
                                          <p:spTgt spid="86"/>
                                        </p:tgtEl>
                                        <p:attrNameLst>
                                          <p:attrName>ppt_x</p:attrName>
                                        </p:attrNameLst>
                                      </p:cBhvr>
                                      <p:tavLst>
                                        <p:tav tm="0">
                                          <p:val>
                                            <p:strVal val="1+#ppt_w/2"/>
                                          </p:val>
                                        </p:tav>
                                        <p:tav tm="100000">
                                          <p:val>
                                            <p:strVal val="#ppt_x"/>
                                          </p:val>
                                        </p:tav>
                                      </p:tavLst>
                                    </p:anim>
                                    <p:anim calcmode="lin" valueType="num">
                                      <p:cBhvr additive="base">
                                        <p:cTn id="20" dur="1000" fill="hold"/>
                                        <p:tgtEl>
                                          <p:spTgt spid="86"/>
                                        </p:tgtEl>
                                        <p:attrNameLst>
                                          <p:attrName>ppt_y</p:attrName>
                                        </p:attrNameLst>
                                      </p:cBhvr>
                                      <p:tavLst>
                                        <p:tav tm="0">
                                          <p:val>
                                            <p:strVal val="#ppt_y"/>
                                          </p:val>
                                        </p:tav>
                                        <p:tav tm="100000">
                                          <p:val>
                                            <p:strVal val="#ppt_y"/>
                                          </p:val>
                                        </p:tav>
                                      </p:tavLst>
                                    </p:anim>
                                  </p:childTnLst>
                                </p:cTn>
                              </p:par>
                              <p:par>
                                <p:cTn id="21" presetID="7" presetClass="entr" presetSubtype="8" fill="hold" nodeType="withEffect">
                                  <p:stCondLst>
                                    <p:cond delay="0"/>
                                  </p:stCondLst>
                                  <p:childTnLst>
                                    <p:set>
                                      <p:cBhvr>
                                        <p:cTn id="22" dur="1000" fill="hold">
                                          <p:stCondLst>
                                            <p:cond delay="0"/>
                                          </p:stCondLst>
                                        </p:cTn>
                                        <p:tgtEl>
                                          <p:spTgt spid="92"/>
                                        </p:tgtEl>
                                        <p:attrNameLst>
                                          <p:attrName>style.visibility</p:attrName>
                                        </p:attrNameLst>
                                      </p:cBhvr>
                                      <p:to>
                                        <p:strVal val="visible"/>
                                      </p:to>
                                    </p:set>
                                    <p:anim calcmode="lin" valueType="num">
                                      <p:cBhvr additive="base">
                                        <p:cTn id="23" dur="1000" fill="hold"/>
                                        <p:tgtEl>
                                          <p:spTgt spid="92"/>
                                        </p:tgtEl>
                                        <p:attrNameLst>
                                          <p:attrName>ppt_x</p:attrName>
                                        </p:attrNameLst>
                                      </p:cBhvr>
                                      <p:tavLst>
                                        <p:tav tm="0">
                                          <p:val>
                                            <p:strVal val="0-#ppt_w/2"/>
                                          </p:val>
                                        </p:tav>
                                        <p:tav tm="100000">
                                          <p:val>
                                            <p:strVal val="#ppt_x"/>
                                          </p:val>
                                        </p:tav>
                                      </p:tavLst>
                                    </p:anim>
                                    <p:anim calcmode="lin" valueType="num">
                                      <p:cBhvr additive="base">
                                        <p:cTn id="24" dur="1000" fill="hold"/>
                                        <p:tgtEl>
                                          <p:spTgt spid="92"/>
                                        </p:tgtEl>
                                        <p:attrNameLst>
                                          <p:attrName>ppt_y</p:attrName>
                                        </p:attrNameLst>
                                      </p:cBhvr>
                                      <p:tavLst>
                                        <p:tav tm="0">
                                          <p:val>
                                            <p:strVal val="#ppt_y"/>
                                          </p:val>
                                        </p:tav>
                                        <p:tav tm="100000">
                                          <p:val>
                                            <p:strVal val="#ppt_y"/>
                                          </p:val>
                                        </p:tav>
                                      </p:tavLst>
                                    </p:anim>
                                  </p:childTnLst>
                                </p:cTn>
                              </p:par>
                              <p:par>
                                <p:cTn id="25" presetID="22" presetClass="entr" presetSubtype="8" fill="hold" grpId="0" nodeType="withEffect">
                                  <p:stCondLst>
                                    <p:cond delay="0"/>
                                  </p:stCondLst>
                                  <p:childTnLst>
                                    <p:set>
                                      <p:cBhvr>
                                        <p:cTn id="26" dur="1000"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par>
                                <p:cTn id="28" presetID="22" presetClass="entr" presetSubtype="4" fill="hold" grpId="0" nodeType="withEffect">
                                  <p:stCondLst>
                                    <p:cond delay="0"/>
                                  </p:stCondLst>
                                  <p:childTnLst>
                                    <p:set>
                                      <p:cBhvr>
                                        <p:cTn id="29" dur="1000" fill="hold">
                                          <p:stCondLst>
                                            <p:cond delay="0"/>
                                          </p:stCondLst>
                                        </p:cTn>
                                        <p:tgtEl>
                                          <p:spTgt spid="58"/>
                                        </p:tgtEl>
                                        <p:attrNameLst>
                                          <p:attrName>style.visibility</p:attrName>
                                        </p:attrNameLst>
                                      </p:cBhvr>
                                      <p:to>
                                        <p:strVal val="visible"/>
                                      </p:to>
                                    </p:set>
                                    <p:animEffect transition="in" filter="wipe(down)">
                                      <p:cBhvr>
                                        <p:cTn id="30" dur="1000"/>
                                        <p:tgtEl>
                                          <p:spTgt spid="58"/>
                                        </p:tgtEl>
                                      </p:cBhvr>
                                    </p:animEffect>
                                  </p:childTnLst>
                                </p:cTn>
                              </p:par>
                              <p:par>
                                <p:cTn id="31" presetID="7" presetClass="entr" presetSubtype="8" fill="hold" nodeType="withEffect">
                                  <p:stCondLst>
                                    <p:cond delay="0"/>
                                  </p:stCondLst>
                                  <p:childTnLst>
                                    <p:set>
                                      <p:cBhvr>
                                        <p:cTn id="32" dur="1000" fill="hold">
                                          <p:stCondLst>
                                            <p:cond delay="0"/>
                                          </p:stCondLst>
                                        </p:cTn>
                                        <p:tgtEl>
                                          <p:spTgt spid="5"/>
                                        </p:tgtEl>
                                        <p:attrNameLst>
                                          <p:attrName>style.visibility</p:attrName>
                                        </p:attrNameLst>
                                      </p:cBhvr>
                                      <p:to>
                                        <p:strVal val="visible"/>
                                      </p:to>
                                    </p:set>
                                    <p:anim calcmode="lin" valueType="num">
                                      <p:cBhvr additive="base">
                                        <p:cTn id="33" dur="1000" fill="hold"/>
                                        <p:tgtEl>
                                          <p:spTgt spid="5"/>
                                        </p:tgtEl>
                                        <p:attrNameLst>
                                          <p:attrName>ppt_x</p:attrName>
                                        </p:attrNameLst>
                                      </p:cBhvr>
                                      <p:tavLst>
                                        <p:tav tm="0">
                                          <p:val>
                                            <p:strVal val="0-#ppt_w/2"/>
                                          </p:val>
                                        </p:tav>
                                        <p:tav tm="100000">
                                          <p:val>
                                            <p:strVal val="#ppt_x"/>
                                          </p:val>
                                        </p:tav>
                                      </p:tavLst>
                                    </p:anim>
                                    <p:anim calcmode="lin" valueType="num">
                                      <p:cBhvr additive="base">
                                        <p:cTn id="34" dur="1000" fill="hold"/>
                                        <p:tgtEl>
                                          <p:spTgt spid="5"/>
                                        </p:tgtEl>
                                        <p:attrNameLst>
                                          <p:attrName>ppt_y</p:attrName>
                                        </p:attrNameLst>
                                      </p:cBhvr>
                                      <p:tavLst>
                                        <p:tav tm="0">
                                          <p:val>
                                            <p:strVal val="#ppt_y"/>
                                          </p:val>
                                        </p:tav>
                                        <p:tav tm="100000">
                                          <p:val>
                                            <p:strVal val="#ppt_y"/>
                                          </p:val>
                                        </p:tav>
                                      </p:tavLst>
                                    </p:anim>
                                  </p:childTnLst>
                                </p:cTn>
                              </p:par>
                              <p:par>
                                <p:cTn id="35" presetID="7" presetClass="entr" presetSubtype="8" fill="hold" nodeType="withEffect">
                                  <p:stCondLst>
                                    <p:cond delay="0"/>
                                  </p:stCondLst>
                                  <p:childTnLst>
                                    <p:set>
                                      <p:cBhvr>
                                        <p:cTn id="36" dur="1000" fill="hold">
                                          <p:stCondLst>
                                            <p:cond delay="0"/>
                                          </p:stCondLst>
                                        </p:cTn>
                                        <p:tgtEl>
                                          <p:spTgt spid="28"/>
                                        </p:tgtEl>
                                        <p:attrNameLst>
                                          <p:attrName>style.visibility</p:attrName>
                                        </p:attrNameLst>
                                      </p:cBhvr>
                                      <p:to>
                                        <p:strVal val="visible"/>
                                      </p:to>
                                    </p:set>
                                    <p:anim calcmode="lin" valueType="num">
                                      <p:cBhvr additive="base">
                                        <p:cTn id="37" dur="1000" fill="hold"/>
                                        <p:tgtEl>
                                          <p:spTgt spid="28"/>
                                        </p:tgtEl>
                                        <p:attrNameLst>
                                          <p:attrName>ppt_x</p:attrName>
                                        </p:attrNameLst>
                                      </p:cBhvr>
                                      <p:tavLst>
                                        <p:tav tm="0">
                                          <p:val>
                                            <p:strVal val="0-#ppt_w/2"/>
                                          </p:val>
                                        </p:tav>
                                        <p:tav tm="100000">
                                          <p:val>
                                            <p:strVal val="#ppt_x"/>
                                          </p:val>
                                        </p:tav>
                                      </p:tavLst>
                                    </p:anim>
                                    <p:anim calcmode="lin" valueType="num">
                                      <p:cBhvr additive="base">
                                        <p:cTn id="38"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304165" y="224155"/>
            <a:ext cx="4006215" cy="398780"/>
          </a:xfrm>
          <a:prstGeom prst="rect">
            <a:avLst/>
          </a:prstGeom>
          <a:noFill/>
          <a:ln w="9525">
            <a:noFill/>
          </a:ln>
        </p:spPr>
        <p:txBody>
          <a:bodyPr wrap="square" anchor="t" anchorCtr="0">
            <a:spAutoFit/>
          </a:bodyPr>
          <a:lstStyle/>
          <a:p>
            <a:r>
              <a:rPr lang="en-US" altLang="zh-CN" sz="2000" b="1" dirty="0">
                <a:latin typeface="Arial" panose="020B0604020202020204" pitchFamily="34" charset="0"/>
                <a:ea typeface="Arial" panose="020B0604020202020204" pitchFamily="34" charset="0"/>
              </a:rPr>
              <a:t>Thực hiện code cơ sở dữ liệu</a:t>
            </a:r>
          </a:p>
        </p:txBody>
      </p:sp>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3648075" y="3074670"/>
            <a:ext cx="1339215" cy="709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C70A9BA-5A58-24F0-EFF8-9303D197E235}"/>
              </a:ext>
            </a:extLst>
          </p:cNvPr>
          <p:cNvPicPr>
            <a:picLocks noChangeAspect="1"/>
          </p:cNvPicPr>
          <p:nvPr/>
        </p:nvPicPr>
        <p:blipFill>
          <a:blip r:embed="rId2"/>
          <a:stretch>
            <a:fillRect/>
          </a:stretch>
        </p:blipFill>
        <p:spPr>
          <a:xfrm>
            <a:off x="254145" y="905509"/>
            <a:ext cx="3977985" cy="5282563"/>
          </a:xfrm>
          <a:prstGeom prst="rect">
            <a:avLst/>
          </a:prstGeom>
        </p:spPr>
      </p:pic>
      <p:pic>
        <p:nvPicPr>
          <p:cNvPr id="12" name="Picture 11">
            <a:extLst>
              <a:ext uri="{FF2B5EF4-FFF2-40B4-BE49-F238E27FC236}">
                <a16:creationId xmlns:a16="http://schemas.microsoft.com/office/drawing/2014/main" id="{5C51E808-A9A5-DCDA-590B-300366B27669}"/>
              </a:ext>
            </a:extLst>
          </p:cNvPr>
          <p:cNvPicPr>
            <a:picLocks noChangeAspect="1"/>
          </p:cNvPicPr>
          <p:nvPr/>
        </p:nvPicPr>
        <p:blipFill>
          <a:blip r:embed="rId3"/>
          <a:stretch>
            <a:fillRect/>
          </a:stretch>
        </p:blipFill>
        <p:spPr>
          <a:xfrm>
            <a:off x="5013338" y="905508"/>
            <a:ext cx="7108821" cy="5282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稻壳儿春秋广告/盗版必究        原创来源：http://chn.docer.com/works?userid=199329941#!/work_time"/>
          <p:cNvSpPr/>
          <p:nvPr/>
        </p:nvSpPr>
        <p:spPr>
          <a:xfrm>
            <a:off x="75056" y="1"/>
            <a:ext cx="1387398" cy="693699"/>
          </a:xfrm>
          <a:custGeom>
            <a:avLst/>
            <a:gdLst>
              <a:gd name="connsiteX0" fmla="*/ 0 w 1387398"/>
              <a:gd name="connsiteY0" fmla="*/ 0 h 693699"/>
              <a:gd name="connsiteX1" fmla="*/ 1387398 w 1387398"/>
              <a:gd name="connsiteY1" fmla="*/ 0 h 693699"/>
              <a:gd name="connsiteX2" fmla="*/ 1334326 w 1387398"/>
              <a:gd name="connsiteY2" fmla="*/ 128128 h 693699"/>
              <a:gd name="connsiteX3" fmla="*/ 821827 w 1387398"/>
              <a:gd name="connsiteY3" fmla="*/ 640627 h 693699"/>
              <a:gd name="connsiteX4" fmla="*/ 565571 w 1387398"/>
              <a:gd name="connsiteY4" fmla="*/ 640627 h 693699"/>
              <a:gd name="connsiteX5" fmla="*/ 53072 w 1387398"/>
              <a:gd name="connsiteY5" fmla="*/ 128128 h 693699"/>
              <a:gd name="connsiteX6" fmla="*/ 0 w 1387398"/>
              <a:gd name="connsiteY6" fmla="*/ 0 h 6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7398" h="693699">
                <a:moveTo>
                  <a:pt x="0" y="0"/>
                </a:moveTo>
                <a:lnTo>
                  <a:pt x="1387398" y="0"/>
                </a:lnTo>
                <a:cubicBezTo>
                  <a:pt x="1387398" y="46373"/>
                  <a:pt x="1369708" y="92747"/>
                  <a:pt x="1334326" y="128128"/>
                </a:cubicBezTo>
                <a:lnTo>
                  <a:pt x="821827" y="640627"/>
                </a:lnTo>
                <a:cubicBezTo>
                  <a:pt x="751064" y="711390"/>
                  <a:pt x="636334" y="711390"/>
                  <a:pt x="565571" y="640627"/>
                </a:cubicBezTo>
                <a:lnTo>
                  <a:pt x="53072" y="128128"/>
                </a:lnTo>
                <a:cubicBezTo>
                  <a:pt x="17691" y="92747"/>
                  <a:pt x="0" y="46373"/>
                  <a:pt x="0" y="0"/>
                </a:cubicBezTo>
                <a:close/>
              </a:path>
            </a:pathLst>
          </a:cu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a:off x="973258" y="0"/>
            <a:ext cx="838222" cy="419110"/>
          </a:xfrm>
          <a:custGeom>
            <a:avLst/>
            <a:gdLst>
              <a:gd name="connsiteX0" fmla="*/ 0 w 838222"/>
              <a:gd name="connsiteY0" fmla="*/ 0 h 419110"/>
              <a:gd name="connsiteX1" fmla="*/ 838222 w 838222"/>
              <a:gd name="connsiteY1" fmla="*/ 0 h 419110"/>
              <a:gd name="connsiteX2" fmla="*/ 806157 w 838222"/>
              <a:gd name="connsiteY2" fmla="*/ 77411 h 419110"/>
              <a:gd name="connsiteX3" fmla="*/ 496522 w 838222"/>
              <a:gd name="connsiteY3" fmla="*/ 387046 h 419110"/>
              <a:gd name="connsiteX4" fmla="*/ 341700 w 838222"/>
              <a:gd name="connsiteY4" fmla="*/ 387046 h 419110"/>
              <a:gd name="connsiteX5" fmla="*/ 32065 w 838222"/>
              <a:gd name="connsiteY5" fmla="*/ 77411 h 419110"/>
              <a:gd name="connsiteX6" fmla="*/ 0 w 838222"/>
              <a:gd name="connsiteY6" fmla="*/ 0 h 4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2" h="419110">
                <a:moveTo>
                  <a:pt x="0" y="0"/>
                </a:moveTo>
                <a:lnTo>
                  <a:pt x="838222" y="0"/>
                </a:lnTo>
                <a:cubicBezTo>
                  <a:pt x="838222" y="28017"/>
                  <a:pt x="827534" y="56035"/>
                  <a:pt x="806157" y="77411"/>
                </a:cubicBezTo>
                <a:lnTo>
                  <a:pt x="496522" y="387046"/>
                </a:lnTo>
                <a:cubicBezTo>
                  <a:pt x="453769" y="429799"/>
                  <a:pt x="384453" y="429799"/>
                  <a:pt x="341700" y="387046"/>
                </a:cubicBezTo>
                <a:lnTo>
                  <a:pt x="32065" y="77411"/>
                </a:lnTo>
                <a:cubicBezTo>
                  <a:pt x="10689" y="56035"/>
                  <a:pt x="0" y="28017"/>
                  <a:pt x="0" y="0"/>
                </a:cubicBezTo>
                <a:close/>
              </a:path>
            </a:pathLst>
          </a:cu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1" name="稻壳儿春秋广告/盗版必究        原创来源：http://chn.docer.com/works?userid=199329941#!/work_time"/>
          <p:cNvSpPr/>
          <p:nvPr/>
        </p:nvSpPr>
        <p:spPr>
          <a:xfrm>
            <a:off x="10606842" y="6001428"/>
            <a:ext cx="1585158" cy="856572"/>
          </a:xfrm>
          <a:custGeom>
            <a:avLst/>
            <a:gdLst>
              <a:gd name="connsiteX0" fmla="*/ 982227 w 1585158"/>
              <a:gd name="connsiteY0" fmla="*/ 1 h 856572"/>
              <a:gd name="connsiteX1" fmla="*/ 1196736 w 1585158"/>
              <a:gd name="connsiteY1" fmla="*/ 88853 h 856572"/>
              <a:gd name="connsiteX2" fmla="*/ 1585158 w 1585158"/>
              <a:gd name="connsiteY2" fmla="*/ 477276 h 856572"/>
              <a:gd name="connsiteX3" fmla="*/ 1585158 w 1585158"/>
              <a:gd name="connsiteY3" fmla="*/ 856572 h 856572"/>
              <a:gd name="connsiteX4" fmla="*/ 0 w 1585158"/>
              <a:gd name="connsiteY4" fmla="*/ 856572 h 856572"/>
              <a:gd name="connsiteX5" fmla="*/ 767718 w 1585158"/>
              <a:gd name="connsiteY5" fmla="*/ 88853 h 856572"/>
              <a:gd name="connsiteX6" fmla="*/ 982227 w 1585158"/>
              <a:gd name="connsiteY6" fmla="*/ 1 h 85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158" h="856572">
                <a:moveTo>
                  <a:pt x="982227" y="1"/>
                </a:moveTo>
                <a:cubicBezTo>
                  <a:pt x="1059864" y="0"/>
                  <a:pt x="1137501" y="29618"/>
                  <a:pt x="1196736" y="88853"/>
                </a:cubicBezTo>
                <a:lnTo>
                  <a:pt x="1585158" y="477276"/>
                </a:lnTo>
                <a:lnTo>
                  <a:pt x="1585158" y="856572"/>
                </a:lnTo>
                <a:lnTo>
                  <a:pt x="0" y="856572"/>
                </a:lnTo>
                <a:lnTo>
                  <a:pt x="767718" y="88853"/>
                </a:lnTo>
                <a:cubicBezTo>
                  <a:pt x="826953" y="29618"/>
                  <a:pt x="904590" y="0"/>
                  <a:pt x="982227" y="1"/>
                </a:cubicBezTo>
                <a:close/>
              </a:path>
            </a:pathLst>
          </a:cu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p:nvPr/>
        </p:nvSpPr>
        <p:spPr>
          <a:xfrm>
            <a:off x="10848444" y="6419271"/>
            <a:ext cx="1101953" cy="438729"/>
          </a:xfrm>
          <a:custGeom>
            <a:avLst/>
            <a:gdLst>
              <a:gd name="connsiteX0" fmla="*/ 550977 w 1101953"/>
              <a:gd name="connsiteY0" fmla="*/ 0 h 438729"/>
              <a:gd name="connsiteX1" fmla="*/ 742595 w 1101953"/>
              <a:gd name="connsiteY1" fmla="*/ 79371 h 438729"/>
              <a:gd name="connsiteX2" fmla="*/ 1101953 w 1101953"/>
              <a:gd name="connsiteY2" fmla="*/ 438729 h 438729"/>
              <a:gd name="connsiteX3" fmla="*/ 0 w 1101953"/>
              <a:gd name="connsiteY3" fmla="*/ 438729 h 438729"/>
              <a:gd name="connsiteX4" fmla="*/ 359358 w 1101953"/>
              <a:gd name="connsiteY4" fmla="*/ 79371 h 438729"/>
              <a:gd name="connsiteX5" fmla="*/ 550977 w 1101953"/>
              <a:gd name="connsiteY5" fmla="*/ 0 h 43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953" h="438729">
                <a:moveTo>
                  <a:pt x="550977" y="0"/>
                </a:moveTo>
                <a:cubicBezTo>
                  <a:pt x="620329" y="0"/>
                  <a:pt x="689681" y="26457"/>
                  <a:pt x="742595" y="79371"/>
                </a:cubicBezTo>
                <a:lnTo>
                  <a:pt x="1101953" y="438729"/>
                </a:lnTo>
                <a:lnTo>
                  <a:pt x="0" y="438729"/>
                </a:lnTo>
                <a:lnTo>
                  <a:pt x="359358" y="79371"/>
                </a:lnTo>
                <a:cubicBezTo>
                  <a:pt x="412272" y="26457"/>
                  <a:pt x="481624" y="0"/>
                  <a:pt x="550977" y="0"/>
                </a:cubicBez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a:off x="307340" y="822960"/>
            <a:ext cx="11179175" cy="5096510"/>
          </a:xfrm>
          <a:prstGeom prst="rect">
            <a:avLst/>
          </a:prstGeom>
          <a:solidFill>
            <a:srgbClr val="224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txBox="1"/>
          <p:nvPr/>
        </p:nvSpPr>
        <p:spPr>
          <a:xfrm>
            <a:off x="6359025" y="2985844"/>
            <a:ext cx="4903970" cy="1154675"/>
          </a:xfrm>
          <a:prstGeom prst="rect">
            <a:avLst/>
          </a:prstGeom>
          <a:noFill/>
        </p:spPr>
        <p:txBody>
          <a:bodyPr wrap="square" rtlCol="0">
            <a:spAutoFit/>
          </a:bodyPr>
          <a:lstStyle/>
          <a:p>
            <a:pPr>
              <a:lnSpc>
                <a:spcPct val="150000"/>
              </a:lnSpc>
            </a:pPr>
            <a:r>
              <a:rPr lang="en-US" altLang="zh-CN" sz="16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Sau khi đã tạo thành công các bảng và tạo mối liên kết giữa các bảng. Ta tiếp tục thêm dữ liệu vào các bảng</a:t>
            </a:r>
          </a:p>
        </p:txBody>
      </p:sp>
      <p:sp>
        <p:nvSpPr>
          <p:cNvPr id="12" name="稻壳儿春秋广告/盗版必究        原创来源：http://chn.docer.com/works?userid=199329941#!/work_time"/>
          <p:cNvSpPr txBox="1"/>
          <p:nvPr/>
        </p:nvSpPr>
        <p:spPr>
          <a:xfrm>
            <a:off x="6438800" y="2231119"/>
            <a:ext cx="4960620" cy="52197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Thêm dữ liệu cho các bảng</a:t>
            </a:r>
          </a:p>
        </p:txBody>
      </p:sp>
      <p:cxnSp>
        <p:nvCxnSpPr>
          <p:cNvPr id="4" name="Straight Connector 3"/>
          <p:cNvCxnSpPr/>
          <p:nvPr/>
        </p:nvCxnSpPr>
        <p:spPr>
          <a:xfrm>
            <a:off x="7576185" y="2828894"/>
            <a:ext cx="2110105" cy="20320"/>
          </a:xfrm>
          <a:prstGeom prst="line">
            <a:avLst/>
          </a:prstGeom>
          <a:ln w="381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06AE072-F714-A7A6-DFA8-1A6A94C5A8D5}"/>
              </a:ext>
            </a:extLst>
          </p:cNvPr>
          <p:cNvPicPr>
            <a:picLocks noChangeAspect="1"/>
          </p:cNvPicPr>
          <p:nvPr/>
        </p:nvPicPr>
        <p:blipFill>
          <a:blip r:embed="rId2"/>
          <a:stretch>
            <a:fillRect/>
          </a:stretch>
        </p:blipFill>
        <p:spPr>
          <a:xfrm>
            <a:off x="426220" y="1064463"/>
            <a:ext cx="5703435" cy="472907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1034415" y="1449070"/>
            <a:ext cx="5528945" cy="255333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Sau khi đã có cơ sở dữ liệu, có giao diện bản thiết kế , có sơ đồ phân tích luồng đi dữ liệu và Activity Diagram, ta tiến hành code dự án. </a:t>
            </a: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giao diện</a:t>
            </a: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đối tượng</a:t>
            </a: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Dao</a:t>
            </a: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thư viện hỗ trợ</a:t>
            </a: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chức năng</a:t>
            </a:r>
          </a:p>
        </p:txBody>
      </p:sp>
      <p:grpSp>
        <p:nvGrpSpPr>
          <p:cNvPr id="7173" name="组合 7"/>
          <p:cNvGrpSpPr/>
          <p:nvPr/>
        </p:nvGrpSpPr>
        <p:grpSpPr>
          <a:xfrm>
            <a:off x="973455" y="4574540"/>
            <a:ext cx="4648200" cy="64960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2"/>
          <a:stretch>
            <a:fillRect/>
          </a:stretch>
        </p:blipFill>
        <p:spPr>
          <a:xfrm>
            <a:off x="6350635" y="1240155"/>
            <a:ext cx="5841365" cy="4548505"/>
          </a:xfrm>
          <a:prstGeom prst="rect">
            <a:avLst/>
          </a:prstGeom>
          <a:noFill/>
          <a:ln w="9525">
            <a:noFill/>
          </a:ln>
        </p:spPr>
      </p:pic>
      <p:sp>
        <p:nvSpPr>
          <p:cNvPr id="7170" name="文本框 4"/>
          <p:cNvSpPr txBox="1"/>
          <p:nvPr/>
        </p:nvSpPr>
        <p:spPr>
          <a:xfrm>
            <a:off x="7436485" y="2474595"/>
            <a:ext cx="3933825" cy="983615"/>
          </a:xfrm>
          <a:prstGeom prst="rect">
            <a:avLst/>
          </a:prstGeom>
          <a:noFill/>
          <a:ln w="9525">
            <a:noFill/>
          </a:ln>
        </p:spPr>
        <p:txBody>
          <a:bodyPr wrap="square" anchor="t" anchorCtr="0">
            <a:spAutoFit/>
          </a:bodyPr>
          <a:lstStyle/>
          <a:p>
            <a:pPr algn="ctr"/>
            <a:r>
              <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rPr>
              <a:t>3.3. TIẾN HÀNH  CODE DỰ ÁN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par>
                                <p:cTn id="15" presetID="4" presetClass="entr" presetSubtype="16" fill="hold" nodeType="withEffect">
                                  <p:stCondLst>
                                    <p:cond delay="0"/>
                                  </p:stCondLst>
                                  <p:childTnLst>
                                    <p:set>
                                      <p:cBhvr>
                                        <p:cTn id="16" dur="1000" fill="hold">
                                          <p:stCondLst>
                                            <p:cond delay="0"/>
                                          </p:stCondLst>
                                        </p:cTn>
                                        <p:tgtEl>
                                          <p:spTgt spid="7">
                                            <p:txEl>
                                              <p:pRg st="0" end="0"/>
                                            </p:txEl>
                                          </p:spTgt>
                                        </p:tgtEl>
                                        <p:attrNameLst>
                                          <p:attrName>style.visibility</p:attrName>
                                        </p:attrNameLst>
                                      </p:cBhvr>
                                      <p:to>
                                        <p:strVal val="visible"/>
                                      </p:to>
                                    </p:set>
                                    <p:animEffect transition="in" filter="box(in)">
                                      <p:cBhvr>
                                        <p:cTn id="17" dur="1000"/>
                                        <p:tgtEl>
                                          <p:spTgt spid="7">
                                            <p:txEl>
                                              <p:pRg st="0" end="0"/>
                                            </p:txEl>
                                          </p:spTgt>
                                        </p:tgtEl>
                                      </p:cBhvr>
                                    </p:animEffect>
                                  </p:childTnLst>
                                </p:cTn>
                              </p:par>
                              <p:par>
                                <p:cTn id="18" presetID="4" presetClass="entr" presetSubtype="16" fill="hold" nodeType="withEffect">
                                  <p:stCondLst>
                                    <p:cond delay="0"/>
                                  </p:stCondLst>
                                  <p:childTnLst>
                                    <p:set>
                                      <p:cBhvr>
                                        <p:cTn id="19" dur="1000" fill="hold">
                                          <p:stCondLst>
                                            <p:cond delay="0"/>
                                          </p:stCondLst>
                                        </p:cTn>
                                        <p:tgtEl>
                                          <p:spTgt spid="7">
                                            <p:txEl>
                                              <p:pRg st="1" end="1"/>
                                            </p:txEl>
                                          </p:spTgt>
                                        </p:tgtEl>
                                        <p:attrNameLst>
                                          <p:attrName>style.visibility</p:attrName>
                                        </p:attrNameLst>
                                      </p:cBhvr>
                                      <p:to>
                                        <p:strVal val="visible"/>
                                      </p:to>
                                    </p:set>
                                    <p:animEffect transition="in" filter="box(in)">
                                      <p:cBhvr>
                                        <p:cTn id="20" dur="1000"/>
                                        <p:tgtEl>
                                          <p:spTgt spid="7">
                                            <p:txEl>
                                              <p:pRg st="1" end="1"/>
                                            </p:txEl>
                                          </p:spTgt>
                                        </p:tgtEl>
                                      </p:cBhvr>
                                    </p:animEffect>
                                  </p:childTnLst>
                                </p:cTn>
                              </p:par>
                              <p:par>
                                <p:cTn id="21" presetID="4" presetClass="entr" presetSubtype="16" fill="hold" nodeType="withEffect">
                                  <p:stCondLst>
                                    <p:cond delay="0"/>
                                  </p:stCondLst>
                                  <p:childTnLst>
                                    <p:set>
                                      <p:cBhvr>
                                        <p:cTn id="22" dur="1000" fill="hold">
                                          <p:stCondLst>
                                            <p:cond delay="0"/>
                                          </p:stCondLst>
                                        </p:cTn>
                                        <p:tgtEl>
                                          <p:spTgt spid="7">
                                            <p:txEl>
                                              <p:pRg st="2" end="2"/>
                                            </p:txEl>
                                          </p:spTgt>
                                        </p:tgtEl>
                                        <p:attrNameLst>
                                          <p:attrName>style.visibility</p:attrName>
                                        </p:attrNameLst>
                                      </p:cBhvr>
                                      <p:to>
                                        <p:strVal val="visible"/>
                                      </p:to>
                                    </p:set>
                                    <p:animEffect transition="in" filter="box(in)">
                                      <p:cBhvr>
                                        <p:cTn id="23" dur="1000"/>
                                        <p:tgtEl>
                                          <p:spTgt spid="7">
                                            <p:txEl>
                                              <p:pRg st="2" end="2"/>
                                            </p:txEl>
                                          </p:spTgt>
                                        </p:tgtEl>
                                      </p:cBhvr>
                                    </p:animEffect>
                                  </p:childTnLst>
                                </p:cTn>
                              </p:par>
                              <p:par>
                                <p:cTn id="24" presetID="4" presetClass="entr" presetSubtype="16" fill="hold" nodeType="withEffect">
                                  <p:stCondLst>
                                    <p:cond delay="0"/>
                                  </p:stCondLst>
                                  <p:childTnLst>
                                    <p:set>
                                      <p:cBhvr>
                                        <p:cTn id="25" dur="1000" fill="hold">
                                          <p:stCondLst>
                                            <p:cond delay="0"/>
                                          </p:stCondLst>
                                        </p:cTn>
                                        <p:tgtEl>
                                          <p:spTgt spid="7">
                                            <p:txEl>
                                              <p:pRg st="3" end="3"/>
                                            </p:txEl>
                                          </p:spTgt>
                                        </p:tgtEl>
                                        <p:attrNameLst>
                                          <p:attrName>style.visibility</p:attrName>
                                        </p:attrNameLst>
                                      </p:cBhvr>
                                      <p:to>
                                        <p:strVal val="visible"/>
                                      </p:to>
                                    </p:set>
                                    <p:animEffect transition="in" filter="box(in)">
                                      <p:cBhvr>
                                        <p:cTn id="26" dur="1000"/>
                                        <p:tgtEl>
                                          <p:spTgt spid="7">
                                            <p:txEl>
                                              <p:pRg st="3" end="3"/>
                                            </p:txEl>
                                          </p:spTgt>
                                        </p:tgtEl>
                                      </p:cBhvr>
                                    </p:animEffect>
                                  </p:childTnLst>
                                </p:cTn>
                              </p:par>
                              <p:par>
                                <p:cTn id="27" presetID="4" presetClass="entr" presetSubtype="16" fill="hold" nodeType="withEffect">
                                  <p:stCondLst>
                                    <p:cond delay="0"/>
                                  </p:stCondLst>
                                  <p:childTnLst>
                                    <p:set>
                                      <p:cBhvr>
                                        <p:cTn id="28" dur="1000" fill="hold">
                                          <p:stCondLst>
                                            <p:cond delay="0"/>
                                          </p:stCondLst>
                                        </p:cTn>
                                        <p:tgtEl>
                                          <p:spTgt spid="7">
                                            <p:txEl>
                                              <p:pRg st="4" end="4"/>
                                            </p:txEl>
                                          </p:spTgt>
                                        </p:tgtEl>
                                        <p:attrNameLst>
                                          <p:attrName>style.visibility</p:attrName>
                                        </p:attrNameLst>
                                      </p:cBhvr>
                                      <p:to>
                                        <p:strVal val="visible"/>
                                      </p:to>
                                    </p:set>
                                    <p:animEffect transition="in" filter="box(in)">
                                      <p:cBhvr>
                                        <p:cTn id="29" dur="1000"/>
                                        <p:tgtEl>
                                          <p:spTgt spid="7">
                                            <p:txEl>
                                              <p:pRg st="4" end="4"/>
                                            </p:txEl>
                                          </p:spTgt>
                                        </p:tgtEl>
                                      </p:cBhvr>
                                    </p:animEffect>
                                  </p:childTnLst>
                                </p:cTn>
                              </p:par>
                              <p:par>
                                <p:cTn id="30" presetID="4" presetClass="entr" presetSubtype="16" fill="hold" nodeType="withEffect">
                                  <p:stCondLst>
                                    <p:cond delay="0"/>
                                  </p:stCondLst>
                                  <p:childTnLst>
                                    <p:set>
                                      <p:cBhvr>
                                        <p:cTn id="31" dur="1000" fill="hold">
                                          <p:stCondLst>
                                            <p:cond delay="0"/>
                                          </p:stCondLst>
                                        </p:cTn>
                                        <p:tgtEl>
                                          <p:spTgt spid="7">
                                            <p:txEl>
                                              <p:pRg st="5" end="5"/>
                                            </p:txEl>
                                          </p:spTgt>
                                        </p:tgtEl>
                                        <p:attrNameLst>
                                          <p:attrName>style.visibility</p:attrName>
                                        </p:attrNameLst>
                                      </p:cBhvr>
                                      <p:to>
                                        <p:strVal val="visible"/>
                                      </p:to>
                                    </p:set>
                                    <p:animEffect transition="in" filter="box(in)">
                                      <p:cBhvr>
                                        <p:cTn id="32"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BỆNH NHÂN</a:t>
            </a:r>
          </a:p>
        </p:txBody>
      </p:sp>
      <p:sp>
        <p:nvSpPr>
          <p:cNvPr id="9" name="Rectangles 8"/>
          <p:cNvSpPr/>
          <p:nvPr/>
        </p:nvSpPr>
        <p:spPr>
          <a:xfrm>
            <a:off x="6511925" y="897255"/>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NHÂN VIÊN</a:t>
            </a:r>
          </a:p>
        </p:txBody>
      </p:sp>
      <p:pic>
        <p:nvPicPr>
          <p:cNvPr id="11" name="Picture 10">
            <a:extLst>
              <a:ext uri="{FF2B5EF4-FFF2-40B4-BE49-F238E27FC236}">
                <a16:creationId xmlns:a16="http://schemas.microsoft.com/office/drawing/2014/main" id="{FD1A2B4C-CD3A-57F3-DB40-969EC7BEC1A8}"/>
              </a:ext>
            </a:extLst>
          </p:cNvPr>
          <p:cNvPicPr>
            <a:picLocks noChangeAspect="1"/>
          </p:cNvPicPr>
          <p:nvPr/>
        </p:nvPicPr>
        <p:blipFill>
          <a:blip r:embed="rId2"/>
          <a:stretch>
            <a:fillRect/>
          </a:stretch>
        </p:blipFill>
        <p:spPr>
          <a:xfrm>
            <a:off x="415925" y="452774"/>
            <a:ext cx="5680075" cy="2890646"/>
          </a:xfrm>
          <a:prstGeom prst="rect">
            <a:avLst/>
          </a:prstGeom>
        </p:spPr>
      </p:pic>
      <p:pic>
        <p:nvPicPr>
          <p:cNvPr id="13" name="Picture 12">
            <a:extLst>
              <a:ext uri="{FF2B5EF4-FFF2-40B4-BE49-F238E27FC236}">
                <a16:creationId xmlns:a16="http://schemas.microsoft.com/office/drawing/2014/main" id="{4659544B-E276-D89E-F77E-A6F92B3F3175}"/>
              </a:ext>
            </a:extLst>
          </p:cNvPr>
          <p:cNvPicPr>
            <a:picLocks noChangeAspect="1"/>
          </p:cNvPicPr>
          <p:nvPr/>
        </p:nvPicPr>
        <p:blipFill>
          <a:blip r:embed="rId3"/>
          <a:stretch>
            <a:fillRect/>
          </a:stretch>
        </p:blipFill>
        <p:spPr>
          <a:xfrm>
            <a:off x="6125347" y="3581655"/>
            <a:ext cx="5730738" cy="28906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99">
        <p:push dir="r"/>
      </p:transition>
    </mc:Choice>
    <mc:Fallback xmlns="">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096000" y="1"/>
            <a:ext cx="6125845" cy="6858000"/>
          </a:xfrm>
          <a:prstGeom prst="rect">
            <a:avLst/>
          </a:prstGeom>
          <a:solidFill>
            <a:srgbClr val="3D504B">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0" y="1"/>
            <a:ext cx="6125845" cy="6857998"/>
          </a:xfrm>
          <a:prstGeom prst="rect">
            <a:avLst/>
          </a:prstGeom>
          <a:solidFill>
            <a:srgbClr val="224053">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02C272-2D59-1C63-CF75-9CA92DA960CD}"/>
              </a:ext>
            </a:extLst>
          </p:cNvPr>
          <p:cNvPicPr>
            <a:picLocks noChangeAspect="1"/>
          </p:cNvPicPr>
          <p:nvPr/>
        </p:nvPicPr>
        <p:blipFill>
          <a:blip r:embed="rId2"/>
          <a:stretch>
            <a:fillRect/>
          </a:stretch>
        </p:blipFill>
        <p:spPr>
          <a:xfrm>
            <a:off x="111378" y="1304986"/>
            <a:ext cx="5903088" cy="4783298"/>
          </a:xfrm>
          <a:prstGeom prst="rect">
            <a:avLst/>
          </a:prstGeom>
        </p:spPr>
      </p:pic>
      <p:sp>
        <p:nvSpPr>
          <p:cNvPr id="13" name="Rectangles 8">
            <a:extLst>
              <a:ext uri="{FF2B5EF4-FFF2-40B4-BE49-F238E27FC236}">
                <a16:creationId xmlns:a16="http://schemas.microsoft.com/office/drawing/2014/main" id="{C4C9C191-6E38-304A-9A2E-3493496C6E7E}"/>
              </a:ext>
            </a:extLst>
          </p:cNvPr>
          <p:cNvSpPr/>
          <p:nvPr/>
        </p:nvSpPr>
        <p:spPr>
          <a:xfrm>
            <a:off x="963930" y="408971"/>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TIẾP NHẬN BỆNH NHÂN</a:t>
            </a:r>
          </a:p>
        </p:txBody>
      </p:sp>
      <p:sp>
        <p:nvSpPr>
          <p:cNvPr id="14" name="Rectangles 8">
            <a:extLst>
              <a:ext uri="{FF2B5EF4-FFF2-40B4-BE49-F238E27FC236}">
                <a16:creationId xmlns:a16="http://schemas.microsoft.com/office/drawing/2014/main" id="{403A460A-0096-C476-6C42-A06051D3D564}"/>
              </a:ext>
            </a:extLst>
          </p:cNvPr>
          <p:cNvSpPr/>
          <p:nvPr/>
        </p:nvSpPr>
        <p:spPr>
          <a:xfrm>
            <a:off x="6973120" y="408970"/>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KHÁM BỆNH</a:t>
            </a:r>
          </a:p>
        </p:txBody>
      </p:sp>
      <p:pic>
        <p:nvPicPr>
          <p:cNvPr id="16" name="Picture 15">
            <a:extLst>
              <a:ext uri="{FF2B5EF4-FFF2-40B4-BE49-F238E27FC236}">
                <a16:creationId xmlns:a16="http://schemas.microsoft.com/office/drawing/2014/main" id="{82D50E4B-7BF6-5DC5-CF67-9E155E1F8D81}"/>
              </a:ext>
            </a:extLst>
          </p:cNvPr>
          <p:cNvPicPr>
            <a:picLocks noChangeAspect="1"/>
          </p:cNvPicPr>
          <p:nvPr/>
        </p:nvPicPr>
        <p:blipFill>
          <a:blip r:embed="rId3"/>
          <a:stretch>
            <a:fillRect/>
          </a:stretch>
        </p:blipFill>
        <p:spPr>
          <a:xfrm>
            <a:off x="6237223" y="1304984"/>
            <a:ext cx="5843399" cy="4783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99">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12" presetClass="entr" presetSubtype="2" fill="hold" grpId="0" nodeType="withEffect">
                                  <p:stCondLst>
                                    <p:cond delay="0"/>
                                  </p:stCondLst>
                                  <p:childTnLst>
                                    <p:set>
                                      <p:cBhvr>
                                        <p:cTn id="9" dur="1000"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ppt_x</p:attrName>
                                        </p:attrNameLst>
                                      </p:cBhvr>
                                      <p:tavLst>
                                        <p:tav tm="0">
                                          <p:val>
                                            <p:strVal val="#ppt_x+#ppt_w*1.125000"/>
                                          </p:val>
                                        </p:tav>
                                        <p:tav tm="100000">
                                          <p:val>
                                            <p:strVal val="#ppt_x"/>
                                          </p:val>
                                        </p:tav>
                                      </p:tavLst>
                                    </p:anim>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4" grpId="0" bldLvl="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VIỆN PHÍ</a:t>
            </a:r>
          </a:p>
        </p:txBody>
      </p:sp>
      <p:sp>
        <p:nvSpPr>
          <p:cNvPr id="9" name="Rectangles 8"/>
          <p:cNvSpPr/>
          <p:nvPr/>
        </p:nvSpPr>
        <p:spPr>
          <a:xfrm>
            <a:off x="6888588" y="984567"/>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HÓA ĐƠN THUỐC</a:t>
            </a:r>
          </a:p>
        </p:txBody>
      </p:sp>
      <p:pic>
        <p:nvPicPr>
          <p:cNvPr id="4" name="Picture 3">
            <a:extLst>
              <a:ext uri="{FF2B5EF4-FFF2-40B4-BE49-F238E27FC236}">
                <a16:creationId xmlns:a16="http://schemas.microsoft.com/office/drawing/2014/main" id="{605DA15B-E8D9-B4FF-EC97-9833D2CCFCB8}"/>
              </a:ext>
            </a:extLst>
          </p:cNvPr>
          <p:cNvPicPr>
            <a:picLocks noChangeAspect="1"/>
          </p:cNvPicPr>
          <p:nvPr/>
        </p:nvPicPr>
        <p:blipFill>
          <a:blip r:embed="rId2"/>
          <a:stretch>
            <a:fillRect/>
          </a:stretch>
        </p:blipFill>
        <p:spPr>
          <a:xfrm>
            <a:off x="5889626" y="3480646"/>
            <a:ext cx="6166064" cy="3163994"/>
          </a:xfrm>
          <a:prstGeom prst="rect">
            <a:avLst/>
          </a:prstGeom>
        </p:spPr>
      </p:pic>
      <p:pic>
        <p:nvPicPr>
          <p:cNvPr id="11" name="Picture 10">
            <a:extLst>
              <a:ext uri="{FF2B5EF4-FFF2-40B4-BE49-F238E27FC236}">
                <a16:creationId xmlns:a16="http://schemas.microsoft.com/office/drawing/2014/main" id="{A582DCF8-A27D-FA96-08C8-8C299889C119}"/>
              </a:ext>
            </a:extLst>
          </p:cNvPr>
          <p:cNvPicPr>
            <a:picLocks noChangeAspect="1"/>
          </p:cNvPicPr>
          <p:nvPr/>
        </p:nvPicPr>
        <p:blipFill>
          <a:blip r:embed="rId3"/>
          <a:stretch>
            <a:fillRect/>
          </a:stretch>
        </p:blipFill>
        <p:spPr>
          <a:xfrm>
            <a:off x="286829" y="213360"/>
            <a:ext cx="6166064" cy="31639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99">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70560" y="3965473"/>
            <a:ext cx="4508500" cy="749300"/>
          </a:xfrm>
        </p:spPr>
        <p:txBody>
          <a:bodyPr>
            <a:noAutofit/>
          </a:bodyPr>
          <a:lstStyle/>
          <a:p>
            <a:r>
              <a:rPr lang="en-US" altLang="zh-CN" dirty="0">
                <a:sym typeface="+mn-lt"/>
              </a:rPr>
              <a:t>Unit Testing (kiểm thử đơn vị) là một loại kiểm thử phần mềm để kiểm tra từng đơn vị hoặc chức năng. Đây là hoạt động được thực hiện trong quá trình phát triển phần mềm bởi dev hoặc QA. Mục tiêu chính của kiểm thử đơn vị là cô lập code đã viết để kiểm tra và xác định xem nó có hoạt động như dự định hay không.</a:t>
            </a: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UNIT TEST</a:t>
            </a:r>
          </a:p>
          <a:p>
            <a:endParaRPr lang="en-US" altLang="zh-CN" sz="3600" dirty="0">
              <a:latin typeface="+mn-ea"/>
              <a:cs typeface="+mn-ea"/>
              <a:sym typeface="+mn-lt"/>
            </a:endParaRP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5179060" y="3751580"/>
            <a:ext cx="1217295" cy="7810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Lợi ích</a:t>
            </a:r>
          </a:p>
        </p:txBody>
      </p:sp>
      <p:sp>
        <p:nvSpPr>
          <p:cNvPr id="7" name="Rounded Rectangle 6"/>
          <p:cNvSpPr/>
          <p:nvPr/>
        </p:nvSpPr>
        <p:spPr>
          <a:xfrm>
            <a:off x="6511290" y="1196340"/>
            <a:ext cx="4767580" cy="4474210"/>
          </a:xfrm>
          <a:prstGeom prst="round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charset="0"/>
              <a:buChar char="ü"/>
            </a:pPr>
            <a:r>
              <a:rPr lang="en-US" sz="2400"/>
              <a:t>Tăng tính linh hoạt trong quy trình phát triển</a:t>
            </a:r>
          </a:p>
          <a:p>
            <a:pPr marL="285750" indent="-285750" algn="l">
              <a:buFont typeface="Wingdings" panose="05000000000000000000" charset="0"/>
              <a:buChar char="ü"/>
            </a:pPr>
            <a:r>
              <a:rPr lang="en-US" sz="2400"/>
              <a:t>Nâng cao chất lượng code và kiến trúc code</a:t>
            </a:r>
          </a:p>
          <a:p>
            <a:pPr marL="285750" indent="-285750" algn="l">
              <a:buFont typeface="Wingdings" panose="05000000000000000000" charset="0"/>
              <a:buChar char="ü"/>
            </a:pPr>
            <a:r>
              <a:rPr lang="en-US" sz="2400"/>
              <a:t>Phát hiện lỗi sớm trong quy trình phát triển, giảm thiểu chi phí</a:t>
            </a:r>
          </a:p>
          <a:p>
            <a:pPr marL="285750" indent="-285750" algn="l">
              <a:buFont typeface="Wingdings" panose="05000000000000000000" charset="0"/>
              <a:buChar char="ü"/>
            </a:pPr>
            <a:r>
              <a:rPr lang="en-US" sz="2400"/>
              <a:t>Giảm thiểu rủi ro khi có sự thay đổi, thêm mới hoặc tích hợp tính năng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000"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309"/>
            <a:ext cx="12192000" cy="6853381"/>
          </a:xfrm>
          <a:prstGeom prst="rect">
            <a:avLst/>
          </a:prstGeom>
        </p:spPr>
      </p:pic>
      <p:pic>
        <p:nvPicPr>
          <p:cNvPr id="3" name="Picture 2"/>
          <p:cNvPicPr>
            <a:picLocks noChangeAspect="1"/>
          </p:cNvPicPr>
          <p:nvPr/>
        </p:nvPicPr>
        <p:blipFill>
          <a:blip r:embed="rId3"/>
          <a:stretch>
            <a:fillRect/>
          </a:stretch>
        </p:blipFill>
        <p:spPr>
          <a:xfrm>
            <a:off x="2002053" y="128861"/>
            <a:ext cx="8373549" cy="4597678"/>
          </a:xfrm>
          <a:prstGeom prst="rect">
            <a:avLst/>
          </a:prstGeom>
        </p:spPr>
      </p:pic>
      <p:pic>
        <p:nvPicPr>
          <p:cNvPr id="4" name="Picture 3"/>
          <p:cNvPicPr>
            <a:picLocks noChangeAspect="1"/>
          </p:cNvPicPr>
          <p:nvPr/>
        </p:nvPicPr>
        <p:blipFill>
          <a:blip r:embed="rId4"/>
          <a:stretch>
            <a:fillRect/>
          </a:stretch>
        </p:blipFill>
        <p:spPr>
          <a:xfrm>
            <a:off x="2002053" y="4832771"/>
            <a:ext cx="8373549" cy="188276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858000"/>
          </a:xfrm>
          <a:prstGeom prst="rect">
            <a:avLst/>
          </a:prstGeom>
        </p:spPr>
      </p:pic>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14" name="文本框 4"/>
          <p:cNvSpPr txBox="1"/>
          <p:nvPr/>
        </p:nvSpPr>
        <p:spPr>
          <a:xfrm>
            <a:off x="4158615" y="187008"/>
            <a:ext cx="2709662" cy="768350"/>
          </a:xfrm>
          <a:prstGeom prst="rect">
            <a:avLst/>
          </a:prstGeom>
          <a:noFill/>
          <a:ln w="9525">
            <a:noFill/>
          </a:ln>
        </p:spPr>
        <p:txBody>
          <a:bodyPr wrap="square" anchor="t" anchorCtr="0">
            <a:spAutoFit/>
          </a:bodyPr>
          <a:lstStyle/>
          <a:p>
            <a:r>
              <a:rPr lang="en-US" altLang="zh-CN" sz="4400" b="1">
                <a:latin typeface="Arial" panose="020B0604020202020204" pitchFamily="34" charset="0"/>
                <a:cs typeface="Arial" panose="020B0604020202020204" pitchFamily="34" charset="0"/>
              </a:rPr>
              <a:t>Test case</a:t>
            </a:r>
            <a:endParaRPr lang="zh-CN" altLang="en-US" sz="4400" b="1" dirty="0">
              <a:latin typeface="Arial" panose="020B0604020202020204" pitchFamily="34" charset="0"/>
              <a:ea typeface="Arial" panose="020B0604020202020204" pitchFamily="34" charset="0"/>
            </a:endParaRPr>
          </a:p>
        </p:txBody>
      </p:sp>
      <p:pic>
        <p:nvPicPr>
          <p:cNvPr id="3" name="Picture 2"/>
          <p:cNvPicPr>
            <a:picLocks noChangeAspect="1"/>
          </p:cNvPicPr>
          <p:nvPr/>
        </p:nvPicPr>
        <p:blipFill>
          <a:blip r:embed="rId3"/>
          <a:stretch>
            <a:fillRect/>
          </a:stretch>
        </p:blipFill>
        <p:spPr>
          <a:xfrm>
            <a:off x="1110615" y="1390015"/>
            <a:ext cx="9473565" cy="4822190"/>
          </a:xfrm>
          <a:prstGeom prst="rect">
            <a:avLst/>
          </a:prstGeom>
        </p:spPr>
      </p:pic>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2"/>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5307965" cy="829945"/>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8.TEST SẢN PHẨM</a:t>
            </a:r>
          </a:p>
        </p:txBody>
      </p:sp>
      <p:sp>
        <p:nvSpPr>
          <p:cNvPr id="6149" name="矩形 19"/>
          <p:cNvSpPr/>
          <p:nvPr/>
        </p:nvSpPr>
        <p:spPr>
          <a:xfrm>
            <a:off x="3787140" y="5361305"/>
            <a:ext cx="8021320" cy="88582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Test nhằm kiểm tra lại sản phẩm. Nếu sản phảm code bị lỗi thì sẽ được đưa lại cho bộ phận code để sửa lại</a:t>
            </a:r>
          </a:p>
        </p:txBody>
      </p:sp>
      <p:sp>
        <p:nvSpPr>
          <p:cNvPr id="6150" name="矩形 20"/>
          <p:cNvSpPr/>
          <p:nvPr/>
        </p:nvSpPr>
        <p:spPr>
          <a:xfrm>
            <a:off x="5016901" y="527553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s 30"/>
          <p:cNvSpPr/>
          <p:nvPr/>
        </p:nvSpPr>
        <p:spPr>
          <a:xfrm>
            <a:off x="0" y="0"/>
            <a:ext cx="4888230" cy="6927215"/>
          </a:xfrm>
          <a:prstGeom prst="rect">
            <a:avLst/>
          </a:prstGeom>
          <a:solidFill>
            <a:srgbClr val="224053">
              <a:alpha val="8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pPr algn="ctr"/>
            <a:r>
              <a:rPr lang="en-US" altLang="id-ID" b="1" dirty="0"/>
              <a:t>CONTENT</a:t>
            </a:r>
          </a:p>
        </p:txBody>
      </p:sp>
      <p:sp>
        <p:nvSpPr>
          <p:cNvPr id="5" name="Freeform 4"/>
          <p:cNvSpPr/>
          <p:nvPr/>
        </p:nvSpPr>
        <p:spPr>
          <a:xfrm>
            <a:off x="2369820" y="1560830"/>
            <a:ext cx="5758815" cy="1298575"/>
          </a:xfrm>
          <a:custGeom>
            <a:avLst/>
            <a:gdLst>
              <a:gd name="connsiteX0" fmla="*/ 8947704 w 9430508"/>
              <a:gd name="connsiteY0" fmla="*/ 0 h 999986"/>
              <a:gd name="connsiteX1" fmla="*/ 9430508 w 9430508"/>
              <a:gd name="connsiteY1" fmla="*/ 499994 h 999986"/>
              <a:gd name="connsiteX2" fmla="*/ 8947704 w 9430508"/>
              <a:gd name="connsiteY2" fmla="*/ 999986 h 999986"/>
              <a:gd name="connsiteX3" fmla="*/ 8947704 w 9430508"/>
              <a:gd name="connsiteY3" fmla="*/ 734943 h 999986"/>
              <a:gd name="connsiteX4" fmla="*/ 0 w 9430508"/>
              <a:gd name="connsiteY4" fmla="*/ 734943 h 999986"/>
              <a:gd name="connsiteX5" fmla="*/ 0 w 9430508"/>
              <a:gd name="connsiteY5" fmla="*/ 265043 h 999986"/>
              <a:gd name="connsiteX6" fmla="*/ 8947704 w 94305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08" h="999986">
                <a:moveTo>
                  <a:pt x="8947704" y="0"/>
                </a:moveTo>
                <a:lnTo>
                  <a:pt x="9430508" y="499994"/>
                </a:lnTo>
                <a:lnTo>
                  <a:pt x="8947704" y="999986"/>
                </a:lnTo>
                <a:lnTo>
                  <a:pt x="8947704" y="734943"/>
                </a:lnTo>
                <a:lnTo>
                  <a:pt x="0" y="734943"/>
                </a:lnTo>
                <a:lnTo>
                  <a:pt x="0" y="265043"/>
                </a:lnTo>
                <a:lnTo>
                  <a:pt x="8947704" y="265043"/>
                </a:lnTo>
                <a:close/>
              </a:path>
            </a:pathLst>
          </a:custGeom>
          <a:solidFill>
            <a:schemeClr val="accent1"/>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p:cNvSpPr/>
          <p:nvPr/>
        </p:nvSpPr>
        <p:spPr>
          <a:xfrm rot="5400000">
            <a:off x="5814060" y="-38100"/>
            <a:ext cx="1298575" cy="5948680"/>
          </a:xfrm>
          <a:custGeom>
            <a:avLst/>
            <a:gdLst>
              <a:gd name="connsiteX0" fmla="*/ 0 w 999985"/>
              <a:gd name="connsiteY0" fmla="*/ 482805 h 7157209"/>
              <a:gd name="connsiteX1" fmla="*/ 499993 w 999985"/>
              <a:gd name="connsiteY1" fmla="*/ 0 h 7157209"/>
              <a:gd name="connsiteX2" fmla="*/ 999985 w 999985"/>
              <a:gd name="connsiteY2" fmla="*/ 482805 h 7157209"/>
              <a:gd name="connsiteX3" fmla="*/ 734943 w 999985"/>
              <a:gd name="connsiteY3" fmla="*/ 482805 h 7157209"/>
              <a:gd name="connsiteX4" fmla="*/ 734943 w 999985"/>
              <a:gd name="connsiteY4" fmla="*/ 7157209 h 7157209"/>
              <a:gd name="connsiteX5" fmla="*/ 265043 w 999985"/>
              <a:gd name="connsiteY5" fmla="*/ 7157209 h 7157209"/>
              <a:gd name="connsiteX6" fmla="*/ 265043 w 999985"/>
              <a:gd name="connsiteY6" fmla="*/ 482805 h 715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985" h="7157209">
                <a:moveTo>
                  <a:pt x="0" y="482805"/>
                </a:moveTo>
                <a:lnTo>
                  <a:pt x="499993" y="0"/>
                </a:lnTo>
                <a:lnTo>
                  <a:pt x="999985" y="482805"/>
                </a:lnTo>
                <a:lnTo>
                  <a:pt x="734943" y="482805"/>
                </a:lnTo>
                <a:lnTo>
                  <a:pt x="734943" y="7157209"/>
                </a:lnTo>
                <a:lnTo>
                  <a:pt x="265043" y="7157209"/>
                </a:lnTo>
                <a:lnTo>
                  <a:pt x="265043" y="482805"/>
                </a:lnTo>
                <a:close/>
              </a:path>
            </a:pathLst>
          </a:custGeom>
          <a:solidFill>
            <a:schemeClr val="accent2"/>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Freeform 6"/>
          <p:cNvSpPr/>
          <p:nvPr/>
        </p:nvSpPr>
        <p:spPr>
          <a:xfrm>
            <a:off x="5781675" y="2980690"/>
            <a:ext cx="4697730" cy="1298575"/>
          </a:xfrm>
          <a:custGeom>
            <a:avLst/>
            <a:gdLst>
              <a:gd name="connsiteX0" fmla="*/ 4528104 w 5010908"/>
              <a:gd name="connsiteY0" fmla="*/ 0 h 999986"/>
              <a:gd name="connsiteX1" fmla="*/ 5010908 w 5010908"/>
              <a:gd name="connsiteY1" fmla="*/ 499994 h 999986"/>
              <a:gd name="connsiteX2" fmla="*/ 4528104 w 5010908"/>
              <a:gd name="connsiteY2" fmla="*/ 999986 h 999986"/>
              <a:gd name="connsiteX3" fmla="*/ 4528104 w 5010908"/>
              <a:gd name="connsiteY3" fmla="*/ 734943 h 999986"/>
              <a:gd name="connsiteX4" fmla="*/ 0 w 5010908"/>
              <a:gd name="connsiteY4" fmla="*/ 734943 h 999986"/>
              <a:gd name="connsiteX5" fmla="*/ 0 w 5010908"/>
              <a:gd name="connsiteY5" fmla="*/ 265043 h 999986"/>
              <a:gd name="connsiteX6" fmla="*/ 4528104 w 50109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0908" h="999986">
                <a:moveTo>
                  <a:pt x="4528104" y="0"/>
                </a:moveTo>
                <a:lnTo>
                  <a:pt x="5010908" y="499994"/>
                </a:lnTo>
                <a:lnTo>
                  <a:pt x="4528104" y="999986"/>
                </a:lnTo>
                <a:lnTo>
                  <a:pt x="4528104" y="734943"/>
                </a:lnTo>
                <a:lnTo>
                  <a:pt x="0" y="734943"/>
                </a:lnTo>
                <a:lnTo>
                  <a:pt x="0" y="265043"/>
                </a:lnTo>
                <a:lnTo>
                  <a:pt x="4528104" y="265043"/>
                </a:lnTo>
                <a:close/>
              </a:path>
            </a:pathLst>
          </a:custGeom>
          <a:solidFill>
            <a:schemeClr val="accent3"/>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p:cNvSpPr/>
          <p:nvPr/>
        </p:nvSpPr>
        <p:spPr>
          <a:xfrm>
            <a:off x="8039735" y="3660140"/>
            <a:ext cx="3444875" cy="1298575"/>
          </a:xfrm>
          <a:custGeom>
            <a:avLst/>
            <a:gdLst>
              <a:gd name="connsiteX0" fmla="*/ 2415768 w 2898572"/>
              <a:gd name="connsiteY0" fmla="*/ 0 h 999986"/>
              <a:gd name="connsiteX1" fmla="*/ 2898572 w 2898572"/>
              <a:gd name="connsiteY1" fmla="*/ 499994 h 999986"/>
              <a:gd name="connsiteX2" fmla="*/ 2415768 w 2898572"/>
              <a:gd name="connsiteY2" fmla="*/ 999986 h 999986"/>
              <a:gd name="connsiteX3" fmla="*/ 2415768 w 2898572"/>
              <a:gd name="connsiteY3" fmla="*/ 734943 h 999986"/>
              <a:gd name="connsiteX4" fmla="*/ 0 w 2898572"/>
              <a:gd name="connsiteY4" fmla="*/ 734943 h 999986"/>
              <a:gd name="connsiteX5" fmla="*/ 0 w 2898572"/>
              <a:gd name="connsiteY5" fmla="*/ 265043 h 999986"/>
              <a:gd name="connsiteX6" fmla="*/ 2415768 w 2898572"/>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572" h="999986">
                <a:moveTo>
                  <a:pt x="2415768" y="0"/>
                </a:moveTo>
                <a:lnTo>
                  <a:pt x="2898572" y="499994"/>
                </a:lnTo>
                <a:lnTo>
                  <a:pt x="2415768" y="999986"/>
                </a:lnTo>
                <a:lnTo>
                  <a:pt x="2415768" y="734943"/>
                </a:lnTo>
                <a:lnTo>
                  <a:pt x="0" y="734943"/>
                </a:lnTo>
                <a:lnTo>
                  <a:pt x="0" y="265043"/>
                </a:lnTo>
                <a:lnTo>
                  <a:pt x="2415768" y="265043"/>
                </a:lnTo>
                <a:close/>
              </a:path>
            </a:pathLst>
          </a:custGeom>
          <a:solidFill>
            <a:schemeClr val="accent4"/>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p:cNvGrpSpPr/>
          <p:nvPr/>
        </p:nvGrpSpPr>
        <p:grpSpPr>
          <a:xfrm>
            <a:off x="5905875" y="3393762"/>
            <a:ext cx="475240" cy="452244"/>
            <a:chOff x="6719888" y="887413"/>
            <a:chExt cx="492125" cy="468312"/>
          </a:xfrm>
          <a:solidFill>
            <a:schemeClr val="bg1"/>
          </a:solidFill>
        </p:grpSpPr>
        <p:sp>
          <p:nvSpPr>
            <p:cNvPr id="10"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1"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3"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4"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5"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16" name="Freeform 22"/>
          <p:cNvSpPr>
            <a:spLocks noEditPoints="1"/>
          </p:cNvSpPr>
          <p:nvPr/>
        </p:nvSpPr>
        <p:spPr bwMode="auto">
          <a:xfrm>
            <a:off x="3638239" y="2725963"/>
            <a:ext cx="387402" cy="389778"/>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chemeClr val="bg1"/>
          </a:solidFill>
          <a:ln>
            <a:noFill/>
          </a:ln>
        </p:spPr>
        <p:txBody>
          <a:bodyPr vert="horz" wrap="square" lIns="91440" tIns="45720" rIns="91440" bIns="45720" numCol="1" anchor="t" anchorCtr="0" compatLnSpc="1"/>
          <a:lstStyle/>
          <a:p>
            <a:endParaRPr lang="id-ID"/>
          </a:p>
        </p:txBody>
      </p:sp>
      <p:sp>
        <p:nvSpPr>
          <p:cNvPr id="17" name="Freeform 16"/>
          <p:cNvSpPr>
            <a:spLocks noEditPoints="1"/>
          </p:cNvSpPr>
          <p:nvPr/>
        </p:nvSpPr>
        <p:spPr bwMode="auto">
          <a:xfrm rot="2700000">
            <a:off x="2622615" y="2047027"/>
            <a:ext cx="249506" cy="459506"/>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18" name="Group 17"/>
          <p:cNvGrpSpPr/>
          <p:nvPr/>
        </p:nvGrpSpPr>
        <p:grpSpPr>
          <a:xfrm rot="2700000">
            <a:off x="8261171" y="4012612"/>
            <a:ext cx="316524" cy="551595"/>
            <a:chOff x="4732338" y="4783138"/>
            <a:chExt cx="703263" cy="1225550"/>
          </a:xfrm>
          <a:solidFill>
            <a:schemeClr val="bg1"/>
          </a:solidFill>
        </p:grpSpPr>
        <p:sp>
          <p:nvSpPr>
            <p:cNvPr id="19" name="Freeform 30"/>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0" name="Freeform 31"/>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32"/>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6" name="TextBox 23"/>
          <p:cNvSpPr txBox="1"/>
          <p:nvPr/>
        </p:nvSpPr>
        <p:spPr>
          <a:xfrm>
            <a:off x="3089275" y="2026285"/>
            <a:ext cx="258381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GIỚI THIỆU DỰ ÁN</a:t>
            </a:r>
          </a:p>
        </p:txBody>
      </p:sp>
      <p:sp>
        <p:nvSpPr>
          <p:cNvPr id="27" name="TextBox 23"/>
          <p:cNvSpPr txBox="1"/>
          <p:nvPr/>
        </p:nvSpPr>
        <p:spPr>
          <a:xfrm>
            <a:off x="4180840" y="2726055"/>
            <a:ext cx="4362450"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PHÂN TÍCH YÊU CẦU CỦA KHÁCH HÀNG</a:t>
            </a:r>
          </a:p>
        </p:txBody>
      </p:sp>
      <p:sp>
        <p:nvSpPr>
          <p:cNvPr id="28" name="TextBox 23"/>
          <p:cNvSpPr txBox="1"/>
          <p:nvPr/>
        </p:nvSpPr>
        <p:spPr>
          <a:xfrm>
            <a:off x="6405245" y="3402965"/>
            <a:ext cx="282765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THIẾT KẾ ỨNG DỤNG</a:t>
            </a:r>
          </a:p>
        </p:txBody>
      </p:sp>
      <p:sp>
        <p:nvSpPr>
          <p:cNvPr id="29" name="TextBox 23"/>
          <p:cNvSpPr txBox="1"/>
          <p:nvPr/>
        </p:nvSpPr>
        <p:spPr>
          <a:xfrm>
            <a:off x="8726065" y="4124793"/>
            <a:ext cx="2087563"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THỰC HIỆN DỰ ÁN</a:t>
            </a:r>
          </a:p>
        </p:txBody>
      </p:sp>
      <p:sp>
        <p:nvSpPr>
          <p:cNvPr id="48" name="Rectangle 47"/>
          <p:cNvSpPr/>
          <p:nvPr/>
        </p:nvSpPr>
        <p:spPr>
          <a:xfrm>
            <a:off x="1503363" y="4797854"/>
            <a:ext cx="3678237" cy="645160"/>
          </a:xfrm>
          <a:prstGeom prst="rect">
            <a:avLst/>
          </a:prstGeom>
        </p:spPr>
        <p:txBody>
          <a:bodyPr wrap="square">
            <a:spAutoFit/>
          </a:bodyPr>
          <a:lstStyle/>
          <a:p>
            <a:pPr algn="just"/>
            <a:endParaRPr lang="en-US" sz="1800" dirty="0">
              <a:solidFill>
                <a:schemeClr val="tx1"/>
              </a:solidFill>
              <a:latin typeface="+mj-lt"/>
              <a:cs typeface="+mj-lt"/>
            </a:endParaRPr>
          </a:p>
          <a:p>
            <a:pPr algn="just"/>
            <a:endParaRPr lang="en-US" sz="1800" dirty="0">
              <a:solidFill>
                <a:schemeClr val="tx1"/>
              </a:solidFill>
              <a:latin typeface="+mj-lt"/>
              <a:cs typeface="+mj-lt"/>
            </a:endParaRPr>
          </a:p>
        </p:txBody>
      </p:sp>
      <p:pic>
        <p:nvPicPr>
          <p:cNvPr id="32" name="Content Placeholder 31" descr="tải xuống"/>
          <p:cNvPicPr>
            <a:picLocks noGrp="1" noChangeAspect="1"/>
          </p:cNvPicPr>
          <p:nvPr>
            <p:ph idx="1"/>
          </p:nvPr>
        </p:nvPicPr>
        <p:blipFill>
          <a:blip r:embed="rId2"/>
          <a:stretch>
            <a:fillRect/>
          </a:stretch>
        </p:blipFill>
        <p:spPr>
          <a:xfrm>
            <a:off x="736600" y="3645535"/>
            <a:ext cx="4815840" cy="29502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p:tgtEl>
                                          <p:spTgt spid="5"/>
                                        </p:tgtEl>
                                        <p:attrNameLst>
                                          <p:attrName>ppt_x</p:attrName>
                                        </p:attrNameLst>
                                      </p:cBhvr>
                                      <p:tavLst>
                                        <p:tav tm="0">
                                          <p:val>
                                            <p:strVal val="#ppt_x-#ppt_w*1.125000"/>
                                          </p:val>
                                        </p:tav>
                                        <p:tav tm="100000">
                                          <p:val>
                                            <p:strVal val="#ppt_x"/>
                                          </p:val>
                                        </p:tav>
                                      </p:tavLst>
                                    </p:anim>
                                    <p:animEffect transition="in" filter="wipe(right)">
                                      <p:cBhvr>
                                        <p:cTn id="8" dur="750"/>
                                        <p:tgtEl>
                                          <p:spTgt spid="5"/>
                                        </p:tgtEl>
                                      </p:cBhvr>
                                    </p:animEffect>
                                  </p:childTnLst>
                                </p:cTn>
                              </p:par>
                              <p:par>
                                <p:cTn id="9" presetID="12" presetClass="entr" presetSubtype="8"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p:tgtEl>
                                          <p:spTgt spid="6"/>
                                        </p:tgtEl>
                                        <p:attrNameLst>
                                          <p:attrName>ppt_x</p:attrName>
                                        </p:attrNameLst>
                                      </p:cBhvr>
                                      <p:tavLst>
                                        <p:tav tm="0">
                                          <p:val>
                                            <p:strVal val="#ppt_x-#ppt_w*1.125000"/>
                                          </p:val>
                                        </p:tav>
                                        <p:tav tm="100000">
                                          <p:val>
                                            <p:strVal val="#ppt_x"/>
                                          </p:val>
                                        </p:tav>
                                      </p:tavLst>
                                    </p:anim>
                                    <p:animEffect transition="in" filter="wipe(right)">
                                      <p:cBhvr>
                                        <p:cTn id="12" dur="750"/>
                                        <p:tgtEl>
                                          <p:spTgt spid="6"/>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p:tgtEl>
                                          <p:spTgt spid="7"/>
                                        </p:tgtEl>
                                        <p:attrNameLst>
                                          <p:attrName>ppt_x</p:attrName>
                                        </p:attrNameLst>
                                      </p:cBhvr>
                                      <p:tavLst>
                                        <p:tav tm="0">
                                          <p:val>
                                            <p:strVal val="#ppt_x-#ppt_w*1.125000"/>
                                          </p:val>
                                        </p:tav>
                                        <p:tav tm="100000">
                                          <p:val>
                                            <p:strVal val="#ppt_x"/>
                                          </p:val>
                                        </p:tav>
                                      </p:tavLst>
                                    </p:anim>
                                    <p:animEffect transition="in" filter="wipe(right)">
                                      <p:cBhvr>
                                        <p:cTn id="16" dur="750"/>
                                        <p:tgtEl>
                                          <p:spTgt spid="7"/>
                                        </p:tgtEl>
                                      </p:cBhvr>
                                    </p:animEffect>
                                  </p:childTnLst>
                                </p:cTn>
                              </p:par>
                              <p:par>
                                <p:cTn id="17" presetID="12" presetClass="entr" presetSubtype="8"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p:tgtEl>
                                          <p:spTgt spid="8"/>
                                        </p:tgtEl>
                                        <p:attrNameLst>
                                          <p:attrName>ppt_x</p:attrName>
                                        </p:attrNameLst>
                                      </p:cBhvr>
                                      <p:tavLst>
                                        <p:tav tm="0">
                                          <p:val>
                                            <p:strVal val="#ppt_x-#ppt_w*1.125000"/>
                                          </p:val>
                                        </p:tav>
                                        <p:tav tm="100000">
                                          <p:val>
                                            <p:strVal val="#ppt_x"/>
                                          </p:val>
                                        </p:tav>
                                      </p:tavLst>
                                    </p:anim>
                                    <p:animEffect transition="in" filter="wipe(right)">
                                      <p:cBhvr>
                                        <p:cTn id="20" dur="750"/>
                                        <p:tgtEl>
                                          <p:spTgt spid="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6" grpId="0" bldLvl="0" animBg="1"/>
      <p:bldP spid="17" grpId="0" bldLvl="0" animBg="1"/>
      <p:bldP spid="26" grpId="0"/>
      <p:bldP spid="27" grpId="0"/>
      <p:bldP spid="28" grpId="0"/>
      <p:bldP spid="29"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2"/>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5307965" cy="1691640"/>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Viết hướng dẫn</a:t>
            </a:r>
          </a:p>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Đóng gói sản phẩm</a:t>
            </a:r>
          </a:p>
        </p:txBody>
      </p:sp>
      <p:sp>
        <p:nvSpPr>
          <p:cNvPr id="6149" name="矩形 19"/>
          <p:cNvSpPr/>
          <p:nvPr/>
        </p:nvSpPr>
        <p:spPr>
          <a:xfrm>
            <a:off x="3787140" y="5361305"/>
            <a:ext cx="8021320"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Sau khi đã bước qua giai đoạn test . Ta tiến hành viết hướng dẫn sử dụng, đóng gói sản phẩm và giao cho khách hàng. </a:t>
            </a:r>
          </a:p>
        </p:txBody>
      </p:sp>
      <p:sp>
        <p:nvSpPr>
          <p:cNvPr id="6150" name="矩形 20"/>
          <p:cNvSpPr/>
          <p:nvPr/>
        </p:nvSpPr>
        <p:spPr>
          <a:xfrm>
            <a:off x="5016901" y="527553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91440" y="2546350"/>
            <a:ext cx="12658090" cy="2179955"/>
          </a:xfrm>
          <a:prstGeom prst="rect">
            <a:avLst/>
          </a:prstGeom>
          <a:solidFill>
            <a:schemeClr val="tx1">
              <a:lumMod val="95000"/>
              <a:lumOff val="5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占位符 1"/>
          <p:cNvSpPr>
            <a:spLocks noGrp="1"/>
          </p:cNvSpPr>
          <p:nvPr>
            <p:ph type="body" sz="quarter" idx="15"/>
          </p:nvPr>
        </p:nvSpPr>
        <p:spPr>
          <a:xfrm>
            <a:off x="3308191" y="3977075"/>
            <a:ext cx="5595938" cy="749300"/>
          </a:xfrm>
        </p:spPr>
        <p:txBody>
          <a:bodyPr/>
          <a:lstStyle/>
          <a:p>
            <a:r>
              <a:rPr lang="en-US" altLang="zh-CN" dirty="0">
                <a:sym typeface="+mn-lt"/>
              </a:rPr>
              <a:t>thanks for watching and listening </a:t>
            </a:r>
          </a:p>
        </p:txBody>
      </p:sp>
      <p:sp>
        <p:nvSpPr>
          <p:cNvPr id="3" name="文本占位符 2"/>
          <p:cNvSpPr>
            <a:spLocks noGrp="1"/>
          </p:cNvSpPr>
          <p:nvPr>
            <p:ph type="body" sz="quarter" idx="14"/>
          </p:nvPr>
        </p:nvSpPr>
        <p:spPr/>
        <p:txBody>
          <a:bodyPr/>
          <a:lstStyle/>
          <a:p>
            <a:r>
              <a:rPr lang="en-US" altLang="zh-CN" sz="6600" dirty="0">
                <a:sym typeface="+mn-lt"/>
              </a:rPr>
              <a:t>THANKS</a:t>
            </a:r>
          </a:p>
        </p:txBody>
      </p:sp>
      <p:cxnSp>
        <p:nvCxnSpPr>
          <p:cNvPr id="5" name="直接连接符 4"/>
          <p:cNvCxnSpPr/>
          <p:nvPr/>
        </p:nvCxnSpPr>
        <p:spPr>
          <a:xfrm>
            <a:off x="5524500" y="3869125"/>
            <a:ext cx="1143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899">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1" nodeType="with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7" presetClass="entr" presetSubtype="8" fill="hold" grpId="0" nodeType="withEffect">
                                  <p:stCondLst>
                                    <p:cond delay="0"/>
                                  </p:stCondLst>
                                  <p:childTnLst>
                                    <p:set>
                                      <p:cBhvr>
                                        <p:cTn id="10" dur="1000" fill="hold">
                                          <p:stCondLst>
                                            <p:cond delay="0"/>
                                          </p:stCondLst>
                                        </p:cTn>
                                        <p:tgtEl>
                                          <p:spTgt spid="3">
                                            <p:txEl>
                                              <p:pRg st="0" end="0"/>
                                            </p:txEl>
                                          </p:spTgt>
                                        </p:tgtEl>
                                        <p:attrNameLst>
                                          <p:attrName>style.visibility</p:attrName>
                                        </p:attrNameLst>
                                      </p:cBhvr>
                                      <p:to>
                                        <p:strVal val="visible"/>
                                      </p:to>
                                    </p:set>
                                    <p:anim calcmode="lin" valueType="num">
                                      <p:cBhvr additive="base">
                                        <p:cTn id="11"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2">
                                            <p:txEl>
                                              <p:pRg st="0" end="0"/>
                                            </p:txEl>
                                          </p:spTgt>
                                        </p:tgtEl>
                                        <p:attrNameLst>
                                          <p:attrName>style.visibility</p:attrName>
                                        </p:attrNameLst>
                                      </p:cBhvr>
                                      <p:to>
                                        <p:strVal val="visible"/>
                                      </p:to>
                                    </p:set>
                                    <p:anim calcmode="lin" valueType="num">
                                      <p:cBhvr additive="base">
                                        <p:cTn id="15" dur="10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2">
                                            <p:txEl>
                                              <p:pRg st="0" end="0"/>
                                            </p:txEl>
                                          </p:spTgt>
                                        </p:tgtEl>
                                        <p:attrNameLst>
                                          <p:attrName>ppt_y</p:attrName>
                                        </p:attrNameLst>
                                      </p:cBhvr>
                                      <p:tavLst>
                                        <p:tav tm="0">
                                          <p:val>
                                            <p:strVal val="#ppt_y"/>
                                          </p:val>
                                        </p:tav>
                                        <p:tav tm="100000">
                                          <p:val>
                                            <p:strVal val="#ppt_y"/>
                                          </p:val>
                                        </p:tav>
                                      </p:tavLst>
                                    </p:anim>
                                  </p:childTnLst>
                                </p:cTn>
                              </p:par>
                              <p:par>
                                <p:cTn id="17" presetID="7" presetClass="entr" presetSubtype="8" fill="hold" nodeType="withEffect">
                                  <p:stCondLst>
                                    <p:cond delay="0"/>
                                  </p:stCondLst>
                                  <p:childTnLst>
                                    <p:set>
                                      <p:cBhvr>
                                        <p:cTn id="18" dur="1000"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2" grpId="0" build="p"/>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CONTENT</a:t>
            </a:r>
          </a:p>
        </p:txBody>
      </p:sp>
      <p:sp>
        <p:nvSpPr>
          <p:cNvPr id="37" name="Freeform 5"/>
          <p:cNvSpPr/>
          <p:nvPr/>
        </p:nvSpPr>
        <p:spPr bwMode="auto">
          <a:xfrm>
            <a:off x="0" y="4591051"/>
            <a:ext cx="8477250" cy="1838325"/>
          </a:xfrm>
          <a:custGeom>
            <a:avLst/>
            <a:gdLst>
              <a:gd name="T0" fmla="*/ 4120 w 4120"/>
              <a:gd name="T1" fmla="*/ 579 h 1158"/>
              <a:gd name="T2" fmla="*/ 3660 w 4120"/>
              <a:gd name="T3" fmla="*/ 0 h 1158"/>
              <a:gd name="T4" fmla="*/ 3660 w 4120"/>
              <a:gd name="T5" fmla="*/ 307 h 1158"/>
              <a:gd name="T6" fmla="*/ 0 w 4120"/>
              <a:gd name="T7" fmla="*/ 307 h 1158"/>
              <a:gd name="T8" fmla="*/ 0 w 4120"/>
              <a:gd name="T9" fmla="*/ 851 h 1158"/>
              <a:gd name="T10" fmla="*/ 3660 w 4120"/>
              <a:gd name="T11" fmla="*/ 851 h 1158"/>
              <a:gd name="T12" fmla="*/ 3660 w 4120"/>
              <a:gd name="T13" fmla="*/ 1158 h 1158"/>
              <a:gd name="T14" fmla="*/ 4120 w 4120"/>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0" h="1158">
                <a:moveTo>
                  <a:pt x="4120" y="579"/>
                </a:moveTo>
                <a:lnTo>
                  <a:pt x="3660" y="0"/>
                </a:lnTo>
                <a:lnTo>
                  <a:pt x="3660" y="307"/>
                </a:lnTo>
                <a:lnTo>
                  <a:pt x="0" y="307"/>
                </a:lnTo>
                <a:lnTo>
                  <a:pt x="0" y="851"/>
                </a:lnTo>
                <a:lnTo>
                  <a:pt x="3660" y="851"/>
                </a:lnTo>
                <a:lnTo>
                  <a:pt x="3660" y="1158"/>
                </a:lnTo>
                <a:lnTo>
                  <a:pt x="4120" y="579"/>
                </a:lnTo>
                <a:close/>
              </a:path>
            </a:pathLst>
          </a:custGeom>
          <a:solidFill>
            <a:schemeClr val="accent1"/>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8" name="Freeform 6"/>
          <p:cNvSpPr/>
          <p:nvPr/>
        </p:nvSpPr>
        <p:spPr bwMode="auto">
          <a:xfrm>
            <a:off x="0" y="3635376"/>
            <a:ext cx="7520472" cy="1838325"/>
          </a:xfrm>
          <a:custGeom>
            <a:avLst/>
            <a:gdLst>
              <a:gd name="T0" fmla="*/ 3655 w 3655"/>
              <a:gd name="T1" fmla="*/ 579 h 1158"/>
              <a:gd name="T2" fmla="*/ 3195 w 3655"/>
              <a:gd name="T3" fmla="*/ 0 h 1158"/>
              <a:gd name="T4" fmla="*/ 3195 w 3655"/>
              <a:gd name="T5" fmla="*/ 307 h 1158"/>
              <a:gd name="T6" fmla="*/ 0 w 3655"/>
              <a:gd name="T7" fmla="*/ 307 h 1158"/>
              <a:gd name="T8" fmla="*/ 0 w 3655"/>
              <a:gd name="T9" fmla="*/ 851 h 1158"/>
              <a:gd name="T10" fmla="*/ 3195 w 3655"/>
              <a:gd name="T11" fmla="*/ 851 h 1158"/>
              <a:gd name="T12" fmla="*/ 3195 w 3655"/>
              <a:gd name="T13" fmla="*/ 1158 h 1158"/>
              <a:gd name="T14" fmla="*/ 3655 w 3655"/>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5" h="1158">
                <a:moveTo>
                  <a:pt x="3655" y="579"/>
                </a:moveTo>
                <a:lnTo>
                  <a:pt x="3195" y="0"/>
                </a:lnTo>
                <a:lnTo>
                  <a:pt x="3195" y="307"/>
                </a:lnTo>
                <a:lnTo>
                  <a:pt x="0" y="307"/>
                </a:lnTo>
                <a:lnTo>
                  <a:pt x="0" y="851"/>
                </a:lnTo>
                <a:lnTo>
                  <a:pt x="3195" y="851"/>
                </a:lnTo>
                <a:lnTo>
                  <a:pt x="3195" y="1158"/>
                </a:lnTo>
                <a:lnTo>
                  <a:pt x="3655" y="579"/>
                </a:lnTo>
                <a:close/>
              </a:path>
            </a:pathLst>
          </a:custGeom>
          <a:solidFill>
            <a:schemeClr val="accent2"/>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9" name="Freeform 7"/>
          <p:cNvSpPr/>
          <p:nvPr/>
        </p:nvSpPr>
        <p:spPr bwMode="auto">
          <a:xfrm>
            <a:off x="0" y="2654301"/>
            <a:ext cx="6553407" cy="1836738"/>
          </a:xfrm>
          <a:custGeom>
            <a:avLst/>
            <a:gdLst>
              <a:gd name="T0" fmla="*/ 3185 w 3185"/>
              <a:gd name="T1" fmla="*/ 579 h 1157"/>
              <a:gd name="T2" fmla="*/ 2725 w 3185"/>
              <a:gd name="T3" fmla="*/ 0 h 1157"/>
              <a:gd name="T4" fmla="*/ 2725 w 3185"/>
              <a:gd name="T5" fmla="*/ 307 h 1157"/>
              <a:gd name="T6" fmla="*/ 0 w 3185"/>
              <a:gd name="T7" fmla="*/ 307 h 1157"/>
              <a:gd name="T8" fmla="*/ 0 w 3185"/>
              <a:gd name="T9" fmla="*/ 851 h 1157"/>
              <a:gd name="T10" fmla="*/ 2725 w 3185"/>
              <a:gd name="T11" fmla="*/ 851 h 1157"/>
              <a:gd name="T12" fmla="*/ 2725 w 3185"/>
              <a:gd name="T13" fmla="*/ 1157 h 1157"/>
              <a:gd name="T14" fmla="*/ 3185 w 3185"/>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5" h="1157">
                <a:moveTo>
                  <a:pt x="3185" y="579"/>
                </a:moveTo>
                <a:lnTo>
                  <a:pt x="2725" y="0"/>
                </a:lnTo>
                <a:lnTo>
                  <a:pt x="2725" y="307"/>
                </a:lnTo>
                <a:lnTo>
                  <a:pt x="0" y="307"/>
                </a:lnTo>
                <a:lnTo>
                  <a:pt x="0" y="851"/>
                </a:lnTo>
                <a:lnTo>
                  <a:pt x="2725" y="851"/>
                </a:lnTo>
                <a:lnTo>
                  <a:pt x="2725" y="1157"/>
                </a:lnTo>
                <a:lnTo>
                  <a:pt x="3185" y="579"/>
                </a:lnTo>
                <a:close/>
              </a:path>
            </a:pathLst>
          </a:custGeom>
          <a:solidFill>
            <a:schemeClr val="accent3"/>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0" name="Freeform 8"/>
          <p:cNvSpPr/>
          <p:nvPr/>
        </p:nvSpPr>
        <p:spPr bwMode="auto">
          <a:xfrm>
            <a:off x="0" y="1692276"/>
            <a:ext cx="5582227" cy="1836738"/>
          </a:xfrm>
          <a:custGeom>
            <a:avLst/>
            <a:gdLst>
              <a:gd name="T0" fmla="*/ 2713 w 2713"/>
              <a:gd name="T1" fmla="*/ 579 h 1157"/>
              <a:gd name="T2" fmla="*/ 2253 w 2713"/>
              <a:gd name="T3" fmla="*/ 0 h 1157"/>
              <a:gd name="T4" fmla="*/ 2253 w 2713"/>
              <a:gd name="T5" fmla="*/ 307 h 1157"/>
              <a:gd name="T6" fmla="*/ 0 w 2713"/>
              <a:gd name="T7" fmla="*/ 307 h 1157"/>
              <a:gd name="T8" fmla="*/ 0 w 2713"/>
              <a:gd name="T9" fmla="*/ 851 h 1157"/>
              <a:gd name="T10" fmla="*/ 2253 w 2713"/>
              <a:gd name="T11" fmla="*/ 851 h 1157"/>
              <a:gd name="T12" fmla="*/ 2253 w 2713"/>
              <a:gd name="T13" fmla="*/ 1157 h 1157"/>
              <a:gd name="T14" fmla="*/ 2713 w 2713"/>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3" h="1157">
                <a:moveTo>
                  <a:pt x="2713" y="579"/>
                </a:moveTo>
                <a:lnTo>
                  <a:pt x="2253" y="0"/>
                </a:lnTo>
                <a:lnTo>
                  <a:pt x="2253" y="307"/>
                </a:lnTo>
                <a:lnTo>
                  <a:pt x="0" y="307"/>
                </a:lnTo>
                <a:lnTo>
                  <a:pt x="0" y="851"/>
                </a:lnTo>
                <a:lnTo>
                  <a:pt x="2253" y="851"/>
                </a:lnTo>
                <a:lnTo>
                  <a:pt x="2253" y="1157"/>
                </a:lnTo>
                <a:lnTo>
                  <a:pt x="2713" y="579"/>
                </a:lnTo>
                <a:close/>
              </a:path>
            </a:pathLst>
          </a:custGeom>
          <a:solidFill>
            <a:schemeClr val="accent4"/>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3" name="TextBox 23"/>
          <p:cNvSpPr txBox="1"/>
          <p:nvPr/>
        </p:nvSpPr>
        <p:spPr>
          <a:xfrm>
            <a:off x="1096645" y="2348865"/>
            <a:ext cx="433959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KIỂM THỬ VÀ SỬA LỖI</a:t>
            </a:r>
          </a:p>
        </p:txBody>
      </p:sp>
      <p:sp>
        <p:nvSpPr>
          <p:cNvPr id="44" name="TextBox 23"/>
          <p:cNvSpPr txBox="1"/>
          <p:nvPr/>
        </p:nvSpPr>
        <p:spPr>
          <a:xfrm>
            <a:off x="1096645" y="3310890"/>
            <a:ext cx="440182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ĐÓNG GÓI VÀ TRIỂN KHAI</a:t>
            </a:r>
          </a:p>
        </p:txBody>
      </p:sp>
      <p:sp>
        <p:nvSpPr>
          <p:cNvPr id="45" name="TextBox 23"/>
          <p:cNvSpPr txBox="1"/>
          <p:nvPr/>
        </p:nvSpPr>
        <p:spPr>
          <a:xfrm>
            <a:off x="1096645" y="4293235"/>
            <a:ext cx="5172075"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KẾT LUẬN </a:t>
            </a:r>
          </a:p>
        </p:txBody>
      </p:sp>
      <p:sp>
        <p:nvSpPr>
          <p:cNvPr id="47" name="TextBox 46"/>
          <p:cNvSpPr txBox="1"/>
          <p:nvPr/>
        </p:nvSpPr>
        <p:spPr>
          <a:xfrm>
            <a:off x="7974648" y="2447396"/>
            <a:ext cx="2236981" cy="398780"/>
          </a:xfrm>
          <a:prstGeom prst="rect">
            <a:avLst/>
          </a:prstGeom>
          <a:noFill/>
        </p:spPr>
        <p:txBody>
          <a:bodyPr wrap="square" rtlCol="0">
            <a:spAutoFit/>
          </a:bodyPr>
          <a:lstStyle/>
          <a:p>
            <a:r>
              <a:rPr lang="en-US" altLang="id-ID" sz="2000" b="1" dirty="0">
                <a:latin typeface="+mj-lt"/>
              </a:rPr>
              <a:t>Note.</a:t>
            </a:r>
          </a:p>
        </p:txBody>
      </p:sp>
      <p:sp>
        <p:nvSpPr>
          <p:cNvPr id="48" name="Rectangle 47"/>
          <p:cNvSpPr/>
          <p:nvPr/>
        </p:nvSpPr>
        <p:spPr>
          <a:xfrm>
            <a:off x="7974648" y="2870629"/>
            <a:ext cx="3678237" cy="1198880"/>
          </a:xfrm>
          <a:prstGeom prst="rect">
            <a:avLst/>
          </a:prstGeom>
        </p:spPr>
        <p:txBody>
          <a:bodyPr wrap="square">
            <a:spAutoFit/>
          </a:bodyPr>
          <a:lstStyle/>
          <a:p>
            <a:pPr algn="just"/>
            <a:r>
              <a:rPr lang="en-US" sz="1800" dirty="0">
                <a:solidFill>
                  <a:schemeClr val="tx1"/>
                </a:solidFill>
                <a:latin typeface="+mj-lt"/>
                <a:cs typeface="+mj-lt"/>
              </a:rPr>
              <a:t>Trong quá trình chuẩn bị code chúng ta sẽ thiết lập luồng đi của dữ liệu và vẽ Acitivity Diagram</a:t>
            </a:r>
          </a:p>
          <a:p>
            <a:pPr algn="just"/>
            <a:endParaRPr lang="en-US" sz="1800" dirty="0">
              <a:solidFill>
                <a:schemeClr val="tx1"/>
              </a:solidFill>
              <a:latin typeface="+mj-lt"/>
              <a:cs typeface="+mj-lt"/>
            </a:endParaRPr>
          </a:p>
        </p:txBody>
      </p:sp>
      <p:sp>
        <p:nvSpPr>
          <p:cNvPr id="49" name="Freeform 21"/>
          <p:cNvSpPr>
            <a:spLocks noEditPoints="1"/>
          </p:cNvSpPr>
          <p:nvPr/>
        </p:nvSpPr>
        <p:spPr bwMode="auto">
          <a:xfrm>
            <a:off x="373472" y="3337862"/>
            <a:ext cx="493384" cy="47642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59" name="Group 58"/>
          <p:cNvGrpSpPr/>
          <p:nvPr/>
        </p:nvGrpSpPr>
        <p:grpSpPr>
          <a:xfrm>
            <a:off x="425962" y="2353841"/>
            <a:ext cx="388404" cy="511175"/>
            <a:chOff x="5081588" y="1744663"/>
            <a:chExt cx="552450" cy="727075"/>
          </a:xfrm>
          <a:solidFill>
            <a:schemeClr val="bg1"/>
          </a:solidFill>
        </p:grpSpPr>
        <p:sp>
          <p:nvSpPr>
            <p:cNvPr id="60" name="Freeform 65"/>
            <p:cNvSpPr>
              <a:spLocks noEditPoints="1"/>
            </p:cNvSpPr>
            <p:nvPr/>
          </p:nvSpPr>
          <p:spPr bwMode="auto">
            <a:xfrm>
              <a:off x="5081588" y="1744663"/>
              <a:ext cx="552450" cy="727075"/>
            </a:xfrm>
            <a:custGeom>
              <a:avLst/>
              <a:gdLst>
                <a:gd name="T0" fmla="*/ 884 w 971"/>
                <a:gd name="T1" fmla="*/ 207 h 1283"/>
                <a:gd name="T2" fmla="*/ 715 w 971"/>
                <a:gd name="T3" fmla="*/ 207 h 1283"/>
                <a:gd name="T4" fmla="*/ 715 w 971"/>
                <a:gd name="T5" fmla="*/ 192 h 1283"/>
                <a:gd name="T6" fmla="*/ 673 w 971"/>
                <a:gd name="T7" fmla="*/ 150 h 1283"/>
                <a:gd name="T8" fmla="*/ 578 w 971"/>
                <a:gd name="T9" fmla="*/ 150 h 1283"/>
                <a:gd name="T10" fmla="*/ 589 w 971"/>
                <a:gd name="T11" fmla="*/ 103 h 1283"/>
                <a:gd name="T12" fmla="*/ 485 w 971"/>
                <a:gd name="T13" fmla="*/ 0 h 1283"/>
                <a:gd name="T14" fmla="*/ 382 w 971"/>
                <a:gd name="T15" fmla="*/ 103 h 1283"/>
                <a:gd name="T16" fmla="*/ 393 w 971"/>
                <a:gd name="T17" fmla="*/ 150 h 1283"/>
                <a:gd name="T18" fmla="*/ 297 w 971"/>
                <a:gd name="T19" fmla="*/ 150 h 1283"/>
                <a:gd name="T20" fmla="*/ 255 w 971"/>
                <a:gd name="T21" fmla="*/ 192 h 1283"/>
                <a:gd name="T22" fmla="*/ 255 w 971"/>
                <a:gd name="T23" fmla="*/ 207 h 1283"/>
                <a:gd name="T24" fmla="*/ 87 w 971"/>
                <a:gd name="T25" fmla="*/ 207 h 1283"/>
                <a:gd name="T26" fmla="*/ 0 w 971"/>
                <a:gd name="T27" fmla="*/ 294 h 1283"/>
                <a:gd name="T28" fmla="*/ 0 w 971"/>
                <a:gd name="T29" fmla="*/ 1196 h 1283"/>
                <a:gd name="T30" fmla="*/ 87 w 971"/>
                <a:gd name="T31" fmla="*/ 1283 h 1283"/>
                <a:gd name="T32" fmla="*/ 884 w 971"/>
                <a:gd name="T33" fmla="*/ 1283 h 1283"/>
                <a:gd name="T34" fmla="*/ 971 w 971"/>
                <a:gd name="T35" fmla="*/ 1196 h 1283"/>
                <a:gd name="T36" fmla="*/ 971 w 971"/>
                <a:gd name="T37" fmla="*/ 294 h 1283"/>
                <a:gd name="T38" fmla="*/ 884 w 971"/>
                <a:gd name="T39" fmla="*/ 207 h 1283"/>
                <a:gd name="T40" fmla="*/ 485 w 971"/>
                <a:gd name="T41" fmla="*/ 59 h 1283"/>
                <a:gd name="T42" fmla="*/ 530 w 971"/>
                <a:gd name="T43" fmla="*/ 103 h 1283"/>
                <a:gd name="T44" fmla="*/ 485 w 971"/>
                <a:gd name="T45" fmla="*/ 148 h 1283"/>
                <a:gd name="T46" fmla="*/ 441 w 971"/>
                <a:gd name="T47" fmla="*/ 103 h 1283"/>
                <a:gd name="T48" fmla="*/ 485 w 971"/>
                <a:gd name="T49" fmla="*/ 59 h 1283"/>
                <a:gd name="T50" fmla="*/ 825 w 971"/>
                <a:gd name="T51" fmla="*/ 921 h 1283"/>
                <a:gd name="T52" fmla="*/ 659 w 971"/>
                <a:gd name="T53" fmla="*/ 921 h 1283"/>
                <a:gd name="T54" fmla="*/ 659 w 971"/>
                <a:gd name="T55" fmla="*/ 1087 h 1283"/>
                <a:gd name="T56" fmla="*/ 146 w 971"/>
                <a:gd name="T57" fmla="*/ 1087 h 1283"/>
                <a:gd name="T58" fmla="*/ 146 w 971"/>
                <a:gd name="T59" fmla="*/ 275 h 1283"/>
                <a:gd name="T60" fmla="*/ 255 w 971"/>
                <a:gd name="T61" fmla="*/ 275 h 1283"/>
                <a:gd name="T62" fmla="*/ 255 w 971"/>
                <a:gd name="T63" fmla="*/ 290 h 1283"/>
                <a:gd name="T64" fmla="*/ 297 w 971"/>
                <a:gd name="T65" fmla="*/ 332 h 1283"/>
                <a:gd name="T66" fmla="*/ 673 w 971"/>
                <a:gd name="T67" fmla="*/ 332 h 1283"/>
                <a:gd name="T68" fmla="*/ 715 w 971"/>
                <a:gd name="T69" fmla="*/ 290 h 1283"/>
                <a:gd name="T70" fmla="*/ 715 w 971"/>
                <a:gd name="T71" fmla="*/ 275 h 1283"/>
                <a:gd name="T72" fmla="*/ 825 w 971"/>
                <a:gd name="T73" fmla="*/ 275 h 1283"/>
                <a:gd name="T74" fmla="*/ 825 w 971"/>
                <a:gd name="T75" fmla="*/ 921 h 1283"/>
                <a:gd name="T76" fmla="*/ 802 w 971"/>
                <a:gd name="T77" fmla="*/ 953 h 1283"/>
                <a:gd name="T78" fmla="*/ 691 w 971"/>
                <a:gd name="T79" fmla="*/ 1065 h 1283"/>
                <a:gd name="T80" fmla="*/ 691 w 971"/>
                <a:gd name="T81" fmla="*/ 953 h 1283"/>
                <a:gd name="T82" fmla="*/ 802 w 971"/>
                <a:gd name="T83" fmla="*/ 953 h 1283"/>
                <a:gd name="T84" fmla="*/ 903 w 971"/>
                <a:gd name="T85" fmla="*/ 1196 h 1283"/>
                <a:gd name="T86" fmla="*/ 884 w 971"/>
                <a:gd name="T87" fmla="*/ 1215 h 1283"/>
                <a:gd name="T88" fmla="*/ 87 w 971"/>
                <a:gd name="T89" fmla="*/ 1215 h 1283"/>
                <a:gd name="T90" fmla="*/ 68 w 971"/>
                <a:gd name="T91" fmla="*/ 1196 h 1283"/>
                <a:gd name="T92" fmla="*/ 68 w 971"/>
                <a:gd name="T93" fmla="*/ 294 h 1283"/>
                <a:gd name="T94" fmla="*/ 87 w 971"/>
                <a:gd name="T95" fmla="*/ 275 h 1283"/>
                <a:gd name="T96" fmla="*/ 114 w 971"/>
                <a:gd name="T97" fmla="*/ 275 h 1283"/>
                <a:gd name="T98" fmla="*/ 114 w 971"/>
                <a:gd name="T99" fmla="*/ 1120 h 1283"/>
                <a:gd name="T100" fmla="*/ 681 w 971"/>
                <a:gd name="T101" fmla="*/ 1120 h 1283"/>
                <a:gd name="T102" fmla="*/ 686 w 971"/>
                <a:gd name="T103" fmla="*/ 1115 h 1283"/>
                <a:gd name="T104" fmla="*/ 852 w 971"/>
                <a:gd name="T105" fmla="*/ 948 h 1283"/>
                <a:gd name="T106" fmla="*/ 857 w 971"/>
                <a:gd name="T107" fmla="*/ 943 h 1283"/>
                <a:gd name="T108" fmla="*/ 857 w 971"/>
                <a:gd name="T109" fmla="*/ 275 h 1283"/>
                <a:gd name="T110" fmla="*/ 884 w 971"/>
                <a:gd name="T111" fmla="*/ 275 h 1283"/>
                <a:gd name="T112" fmla="*/ 903 w 971"/>
                <a:gd name="T113" fmla="*/ 294 h 1283"/>
                <a:gd name="T114" fmla="*/ 903 w 971"/>
                <a:gd name="T115" fmla="*/ 1196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71" h="1283">
                  <a:moveTo>
                    <a:pt x="884" y="207"/>
                  </a:moveTo>
                  <a:cubicBezTo>
                    <a:pt x="715" y="207"/>
                    <a:pt x="715" y="207"/>
                    <a:pt x="715" y="207"/>
                  </a:cubicBezTo>
                  <a:cubicBezTo>
                    <a:pt x="715" y="192"/>
                    <a:pt x="715" y="192"/>
                    <a:pt x="715" y="192"/>
                  </a:cubicBezTo>
                  <a:cubicBezTo>
                    <a:pt x="715" y="169"/>
                    <a:pt x="696" y="150"/>
                    <a:pt x="673" y="150"/>
                  </a:cubicBezTo>
                  <a:cubicBezTo>
                    <a:pt x="578" y="150"/>
                    <a:pt x="578" y="150"/>
                    <a:pt x="578" y="150"/>
                  </a:cubicBezTo>
                  <a:cubicBezTo>
                    <a:pt x="585" y="136"/>
                    <a:pt x="589" y="120"/>
                    <a:pt x="589" y="103"/>
                  </a:cubicBezTo>
                  <a:cubicBezTo>
                    <a:pt x="589" y="46"/>
                    <a:pt x="542" y="0"/>
                    <a:pt x="485" y="0"/>
                  </a:cubicBezTo>
                  <a:cubicBezTo>
                    <a:pt x="428" y="0"/>
                    <a:pt x="382" y="46"/>
                    <a:pt x="382" y="103"/>
                  </a:cubicBezTo>
                  <a:cubicBezTo>
                    <a:pt x="382" y="120"/>
                    <a:pt x="386" y="136"/>
                    <a:pt x="393" y="150"/>
                  </a:cubicBezTo>
                  <a:cubicBezTo>
                    <a:pt x="297" y="150"/>
                    <a:pt x="297" y="150"/>
                    <a:pt x="297" y="150"/>
                  </a:cubicBezTo>
                  <a:cubicBezTo>
                    <a:pt x="274" y="150"/>
                    <a:pt x="255" y="169"/>
                    <a:pt x="255" y="192"/>
                  </a:cubicBezTo>
                  <a:cubicBezTo>
                    <a:pt x="255" y="207"/>
                    <a:pt x="255" y="207"/>
                    <a:pt x="255" y="207"/>
                  </a:cubicBezTo>
                  <a:cubicBezTo>
                    <a:pt x="87" y="207"/>
                    <a:pt x="87" y="207"/>
                    <a:pt x="87" y="207"/>
                  </a:cubicBezTo>
                  <a:cubicBezTo>
                    <a:pt x="39" y="207"/>
                    <a:pt x="0" y="246"/>
                    <a:pt x="0" y="294"/>
                  </a:cubicBezTo>
                  <a:cubicBezTo>
                    <a:pt x="0" y="1196"/>
                    <a:pt x="0" y="1196"/>
                    <a:pt x="0" y="1196"/>
                  </a:cubicBezTo>
                  <a:cubicBezTo>
                    <a:pt x="0" y="1244"/>
                    <a:pt x="39" y="1283"/>
                    <a:pt x="87" y="1283"/>
                  </a:cubicBezTo>
                  <a:cubicBezTo>
                    <a:pt x="884" y="1283"/>
                    <a:pt x="884" y="1283"/>
                    <a:pt x="884" y="1283"/>
                  </a:cubicBezTo>
                  <a:cubicBezTo>
                    <a:pt x="932" y="1283"/>
                    <a:pt x="971" y="1244"/>
                    <a:pt x="971" y="1196"/>
                  </a:cubicBezTo>
                  <a:cubicBezTo>
                    <a:pt x="971" y="294"/>
                    <a:pt x="971" y="294"/>
                    <a:pt x="971" y="294"/>
                  </a:cubicBezTo>
                  <a:cubicBezTo>
                    <a:pt x="971" y="246"/>
                    <a:pt x="932" y="207"/>
                    <a:pt x="884" y="207"/>
                  </a:cubicBezTo>
                  <a:close/>
                  <a:moveTo>
                    <a:pt x="485" y="59"/>
                  </a:moveTo>
                  <a:cubicBezTo>
                    <a:pt x="510" y="59"/>
                    <a:pt x="530" y="79"/>
                    <a:pt x="530" y="103"/>
                  </a:cubicBezTo>
                  <a:cubicBezTo>
                    <a:pt x="530" y="128"/>
                    <a:pt x="510" y="148"/>
                    <a:pt x="485" y="148"/>
                  </a:cubicBezTo>
                  <a:cubicBezTo>
                    <a:pt x="461" y="148"/>
                    <a:pt x="441" y="128"/>
                    <a:pt x="441" y="103"/>
                  </a:cubicBezTo>
                  <a:cubicBezTo>
                    <a:pt x="441" y="79"/>
                    <a:pt x="461" y="59"/>
                    <a:pt x="485" y="59"/>
                  </a:cubicBezTo>
                  <a:close/>
                  <a:moveTo>
                    <a:pt x="825" y="921"/>
                  </a:moveTo>
                  <a:cubicBezTo>
                    <a:pt x="659" y="921"/>
                    <a:pt x="659" y="921"/>
                    <a:pt x="659" y="921"/>
                  </a:cubicBezTo>
                  <a:cubicBezTo>
                    <a:pt x="659" y="1087"/>
                    <a:pt x="659" y="1087"/>
                    <a:pt x="659" y="1087"/>
                  </a:cubicBezTo>
                  <a:cubicBezTo>
                    <a:pt x="146" y="1087"/>
                    <a:pt x="146" y="1087"/>
                    <a:pt x="146" y="1087"/>
                  </a:cubicBezTo>
                  <a:cubicBezTo>
                    <a:pt x="146" y="275"/>
                    <a:pt x="146" y="275"/>
                    <a:pt x="146" y="275"/>
                  </a:cubicBezTo>
                  <a:cubicBezTo>
                    <a:pt x="255" y="275"/>
                    <a:pt x="255" y="275"/>
                    <a:pt x="255" y="275"/>
                  </a:cubicBezTo>
                  <a:cubicBezTo>
                    <a:pt x="255" y="290"/>
                    <a:pt x="255" y="290"/>
                    <a:pt x="255" y="290"/>
                  </a:cubicBezTo>
                  <a:cubicBezTo>
                    <a:pt x="255" y="313"/>
                    <a:pt x="274" y="332"/>
                    <a:pt x="297" y="332"/>
                  </a:cubicBezTo>
                  <a:cubicBezTo>
                    <a:pt x="673" y="332"/>
                    <a:pt x="673" y="332"/>
                    <a:pt x="673" y="332"/>
                  </a:cubicBezTo>
                  <a:cubicBezTo>
                    <a:pt x="696" y="332"/>
                    <a:pt x="715" y="313"/>
                    <a:pt x="715" y="290"/>
                  </a:cubicBezTo>
                  <a:cubicBezTo>
                    <a:pt x="715" y="275"/>
                    <a:pt x="715" y="275"/>
                    <a:pt x="715" y="275"/>
                  </a:cubicBezTo>
                  <a:cubicBezTo>
                    <a:pt x="825" y="275"/>
                    <a:pt x="825" y="275"/>
                    <a:pt x="825" y="275"/>
                  </a:cubicBezTo>
                  <a:lnTo>
                    <a:pt x="825" y="921"/>
                  </a:lnTo>
                  <a:close/>
                  <a:moveTo>
                    <a:pt x="802" y="953"/>
                  </a:moveTo>
                  <a:cubicBezTo>
                    <a:pt x="770" y="985"/>
                    <a:pt x="726" y="1029"/>
                    <a:pt x="691" y="1065"/>
                  </a:cubicBezTo>
                  <a:cubicBezTo>
                    <a:pt x="691" y="953"/>
                    <a:pt x="691" y="953"/>
                    <a:pt x="691" y="953"/>
                  </a:cubicBezTo>
                  <a:lnTo>
                    <a:pt x="802" y="953"/>
                  </a:lnTo>
                  <a:close/>
                  <a:moveTo>
                    <a:pt x="903" y="1196"/>
                  </a:moveTo>
                  <a:cubicBezTo>
                    <a:pt x="903" y="1207"/>
                    <a:pt x="894" y="1215"/>
                    <a:pt x="884" y="1215"/>
                  </a:cubicBezTo>
                  <a:cubicBezTo>
                    <a:pt x="87" y="1215"/>
                    <a:pt x="87" y="1215"/>
                    <a:pt x="87" y="1215"/>
                  </a:cubicBezTo>
                  <a:cubicBezTo>
                    <a:pt x="76" y="1215"/>
                    <a:pt x="68" y="1207"/>
                    <a:pt x="68" y="1196"/>
                  </a:cubicBezTo>
                  <a:cubicBezTo>
                    <a:pt x="68" y="294"/>
                    <a:pt x="68" y="294"/>
                    <a:pt x="68" y="294"/>
                  </a:cubicBezTo>
                  <a:cubicBezTo>
                    <a:pt x="68" y="284"/>
                    <a:pt x="76" y="275"/>
                    <a:pt x="87" y="275"/>
                  </a:cubicBezTo>
                  <a:cubicBezTo>
                    <a:pt x="114" y="275"/>
                    <a:pt x="114" y="275"/>
                    <a:pt x="114" y="275"/>
                  </a:cubicBezTo>
                  <a:cubicBezTo>
                    <a:pt x="114" y="1120"/>
                    <a:pt x="114" y="1120"/>
                    <a:pt x="114" y="1120"/>
                  </a:cubicBezTo>
                  <a:cubicBezTo>
                    <a:pt x="681" y="1120"/>
                    <a:pt x="681" y="1120"/>
                    <a:pt x="681" y="1120"/>
                  </a:cubicBezTo>
                  <a:cubicBezTo>
                    <a:pt x="686" y="1115"/>
                    <a:pt x="686" y="1115"/>
                    <a:pt x="686" y="1115"/>
                  </a:cubicBezTo>
                  <a:cubicBezTo>
                    <a:pt x="732" y="1069"/>
                    <a:pt x="818" y="983"/>
                    <a:pt x="852" y="948"/>
                  </a:cubicBezTo>
                  <a:cubicBezTo>
                    <a:pt x="857" y="943"/>
                    <a:pt x="857" y="943"/>
                    <a:pt x="857" y="943"/>
                  </a:cubicBezTo>
                  <a:cubicBezTo>
                    <a:pt x="857" y="275"/>
                    <a:pt x="857" y="275"/>
                    <a:pt x="857" y="275"/>
                  </a:cubicBezTo>
                  <a:cubicBezTo>
                    <a:pt x="884" y="275"/>
                    <a:pt x="884" y="275"/>
                    <a:pt x="884" y="275"/>
                  </a:cubicBezTo>
                  <a:cubicBezTo>
                    <a:pt x="894" y="275"/>
                    <a:pt x="903" y="284"/>
                    <a:pt x="903" y="294"/>
                  </a:cubicBezTo>
                  <a:lnTo>
                    <a:pt x="903" y="1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1" name="Rectangle 66"/>
            <p:cNvSpPr>
              <a:spLocks noChangeArrowheads="1"/>
            </p:cNvSpPr>
            <p:nvPr/>
          </p:nvSpPr>
          <p:spPr bwMode="auto">
            <a:xfrm>
              <a:off x="5208588" y="2003426"/>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2" name="Rectangle 67"/>
            <p:cNvSpPr>
              <a:spLocks noChangeArrowheads="1"/>
            </p:cNvSpPr>
            <p:nvPr/>
          </p:nvSpPr>
          <p:spPr bwMode="auto">
            <a:xfrm>
              <a:off x="5208588" y="2081213"/>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3" name="Rectangle 68"/>
            <p:cNvSpPr>
              <a:spLocks noChangeArrowheads="1"/>
            </p:cNvSpPr>
            <p:nvPr/>
          </p:nvSpPr>
          <p:spPr bwMode="auto">
            <a:xfrm>
              <a:off x="5208588" y="2154238"/>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grpSp>
      <p:grpSp>
        <p:nvGrpSpPr>
          <p:cNvPr id="64" name="Group 63"/>
          <p:cNvGrpSpPr/>
          <p:nvPr/>
        </p:nvGrpSpPr>
        <p:grpSpPr>
          <a:xfrm>
            <a:off x="353246" y="4250352"/>
            <a:ext cx="533837" cy="508005"/>
            <a:chOff x="6719888" y="887413"/>
            <a:chExt cx="492125" cy="468312"/>
          </a:xfrm>
          <a:solidFill>
            <a:schemeClr val="bg1"/>
          </a:solidFill>
        </p:grpSpPr>
        <p:sp>
          <p:nvSpPr>
            <p:cNvPr id="65"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6"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7"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8"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9"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0"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71" name="Group 70"/>
          <p:cNvGrpSpPr/>
          <p:nvPr/>
        </p:nvGrpSpPr>
        <p:grpSpPr>
          <a:xfrm>
            <a:off x="393712" y="5268685"/>
            <a:ext cx="452905" cy="451439"/>
            <a:chOff x="9053513" y="484188"/>
            <a:chExt cx="490538" cy="488950"/>
          </a:xfrm>
          <a:solidFill>
            <a:schemeClr val="bg1"/>
          </a:solidFill>
        </p:grpSpPr>
        <p:sp>
          <p:nvSpPr>
            <p:cNvPr id="72" name="Freeform 5"/>
            <p:cNvSpPr>
              <a:spLocks noEditPoints="1"/>
            </p:cNvSpPr>
            <p:nvPr/>
          </p:nvSpPr>
          <p:spPr bwMode="auto">
            <a:xfrm>
              <a:off x="9053513" y="484188"/>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3" name="Freeform 6"/>
            <p:cNvSpPr>
              <a:spLocks noEditPoints="1"/>
            </p:cNvSpPr>
            <p:nvPr/>
          </p:nvSpPr>
          <p:spPr bwMode="auto">
            <a:xfrm>
              <a:off x="9390063" y="484188"/>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4" name="Freeform 7"/>
            <p:cNvSpPr>
              <a:spLocks noEditPoints="1"/>
            </p:cNvSpPr>
            <p:nvPr/>
          </p:nvSpPr>
          <p:spPr bwMode="auto">
            <a:xfrm>
              <a:off x="9221788" y="484188"/>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0-#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0-#ppt_w/2"/>
                                          </p:val>
                                        </p:tav>
                                        <p:tav tm="100000">
                                          <p:val>
                                            <p:strVal val="#ppt_x"/>
                                          </p:val>
                                        </p:tav>
                                      </p:tavLst>
                                    </p:anim>
                                    <p:anim calcmode="lin" valueType="num">
                                      <p:cBhvr additive="base">
                                        <p:cTn id="23" dur="500" fill="hold"/>
                                        <p:tgtEl>
                                          <p:spTgt spid="4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bldLvl="0" animBg="1"/>
      <p:bldP spid="39" grpId="0" bldLvl="0" animBg="1"/>
      <p:bldP spid="40" grpId="0" bldLvl="0" animBg="1"/>
      <p:bldP spid="43" grpId="0"/>
      <p:bldP spid="44" grpId="0"/>
      <p:bldP spid="45" grpId="0"/>
      <p:bldP spid="47" grpId="0"/>
      <p:bldP spid="48" grpId="0"/>
      <p:bldP spid="4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3"/>
          <a:srcRect t="25578" b="10794"/>
          <a:stretch>
            <a:fillRect/>
          </a:stretch>
        </p:blipFill>
        <p:spPr>
          <a:xfrm>
            <a:off x="-19050" y="0"/>
            <a:ext cx="12192000" cy="6858000"/>
          </a:xfrm>
          <a:prstGeom prst="rect">
            <a:avLst/>
          </a:prstGeom>
          <a:noFill/>
          <a:ln w="9525">
            <a:noFill/>
          </a:ln>
        </p:spPr>
      </p:pic>
      <p:sp>
        <p:nvSpPr>
          <p:cNvPr id="17" name="矩形 4"/>
          <p:cNvSpPr/>
          <p:nvPr/>
        </p:nvSpPr>
        <p:spPr>
          <a:xfrm>
            <a:off x="-19050"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101600" y="0"/>
            <a:ext cx="9568180" cy="755650"/>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3600" b="1" dirty="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1. GIỚI THIỆU DỰ ÁN</a:t>
            </a:r>
          </a:p>
        </p:txBody>
      </p:sp>
      <p:sp>
        <p:nvSpPr>
          <p:cNvPr id="6149" name="矩形 19"/>
          <p:cNvSpPr/>
          <p:nvPr/>
        </p:nvSpPr>
        <p:spPr>
          <a:xfrm>
            <a:off x="5161280" y="4977130"/>
            <a:ext cx="6622415" cy="177228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Khi</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khách</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hàng</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tìm</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đến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công</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ty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để</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yêu</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cầu</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về</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1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phần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mềm</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Quản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Lý</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phòng</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khám</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thì</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sẽ</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có</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1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bộ</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phận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được</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phân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công</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là</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sẽ</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giao</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tiếp</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và</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nhận</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yêu</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cầu</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từ</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khách</a:t>
            </a: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err="1">
                <a:solidFill>
                  <a:srgbClr val="FFFFFF"/>
                </a:solidFill>
                <a:latin typeface="Arial" panose="020B0604020202020204" pitchFamily="34" charset="0"/>
                <a:cs typeface="Arial" panose="020B0604020202020204" pitchFamily="34" charset="0"/>
                <a:sym typeface="Arial" panose="020B0604020202020204" pitchFamily="34" charset="0"/>
              </a:rPr>
              <a:t>hàng</a:t>
            </a:r>
            <a:r>
              <a:rPr lang="zh-CN" altLang="en-US" sz="2400" dirty="0">
                <a:solidFill>
                  <a:srgbClr val="FFFFFF"/>
                </a:solidFill>
                <a:latin typeface="Arial" panose="020B0604020202020204" pitchFamily="34" charset="0"/>
                <a:cs typeface="Arial" panose="020B0604020202020204" pitchFamily="34" charset="0"/>
                <a:sym typeface="Arial" panose="020B0604020202020204" pitchFamily="34" charset="0"/>
              </a:rPr>
              <a:t>.</a:t>
            </a:r>
            <a:endParaRPr lang="zh-CN" altLang="en-US"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4976261" y="4930728"/>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148">
                                            <p:txEl>
                                              <p:pRg st="0" end="0"/>
                                            </p:txEl>
                                          </p:spTgt>
                                        </p:tgtEl>
                                        <p:attrNameLst>
                                          <p:attrName>style.visibility</p:attrName>
                                        </p:attrNameLst>
                                      </p:cBhvr>
                                      <p:to>
                                        <p:strVal val="visible"/>
                                      </p:to>
                                    </p:set>
                                    <p:anim calcmode="discrete" valueType="clr">
                                      <p:cBhvr override="childStyle">
                                        <p:cTn id="7" dur="80"/>
                                        <p:tgtEl>
                                          <p:spTgt spid="614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4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148">
                                            <p:txEl>
                                              <p:pRg st="0" end="0"/>
                                            </p:txEl>
                                          </p:spTgt>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6149">
                                            <p:txEl>
                                              <p:pRg st="0" end="0"/>
                                            </p:txEl>
                                          </p:spTgt>
                                        </p:tgtEl>
                                        <p:attrNameLst>
                                          <p:attrName>style.visibility</p:attrName>
                                        </p:attrNameLst>
                                      </p:cBhvr>
                                      <p:to>
                                        <p:strVal val="visible"/>
                                      </p:to>
                                    </p:set>
                                    <p:animEffect transition="in" filter="wipe(up)">
                                      <p:cBhvr>
                                        <p:cTn id="13" dur="5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821690" y="1409700"/>
            <a:ext cx="5528945" cy="255333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000" kern="0">
                <a:solidFill>
                  <a:srgbClr val="E7E6E6">
                    <a:lumMod val="25000"/>
                  </a:srgbClr>
                </a:solidFill>
                <a:latin typeface="Times New Roman" panose="02020603050405020304" charset="0"/>
                <a:ea typeface="Arial" panose="020B0604020202020204" pitchFamily="34" charset="0"/>
                <a:cs typeface="Times New Roman" panose="02020603050405020304" charset="0"/>
                <a:sym typeface="+mn-ea"/>
              </a:rPr>
              <a:t>Khi bộ phận tiếp khách đã lắng nghe yêu cầu từ khách hàng thì họ sẽ đưa ra những ý kiến phân tích về phần mềm đó. Như là tính thực tế của phần mềm, tính hiệu quả, dễ tiếp cận với những người sử dụng phần mềm, nêu ra những điểm không ổn trong phần mềm và góp ý thêm 1 số chức năng cần phải có. Để cho khách hàng có thể hiểu rõ về phần mềm họ muốn mua.</a:t>
            </a:r>
            <a:endParaRPr kumimoji="0" altLang="zh-CN"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p:txBody>
      </p:sp>
      <p:grpSp>
        <p:nvGrpSpPr>
          <p:cNvPr id="7173" name="组合 7"/>
          <p:cNvGrpSpPr/>
          <p:nvPr/>
        </p:nvGrpSpPr>
        <p:grpSpPr>
          <a:xfrm>
            <a:off x="1034415" y="4413250"/>
            <a:ext cx="4648200" cy="83121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2"/>
          <a:stretch>
            <a:fillRect/>
          </a:stretch>
        </p:blipFill>
        <p:spPr>
          <a:xfrm>
            <a:off x="6350635" y="1240155"/>
            <a:ext cx="5841365" cy="4548505"/>
          </a:xfrm>
          <a:prstGeom prst="rect">
            <a:avLst/>
          </a:prstGeom>
          <a:noFill/>
          <a:ln w="9525">
            <a:noFill/>
          </a:ln>
        </p:spPr>
      </p:pic>
      <p:sp>
        <p:nvSpPr>
          <p:cNvPr id="7170" name="文本框 4"/>
          <p:cNvSpPr txBox="1"/>
          <p:nvPr/>
        </p:nvSpPr>
        <p:spPr>
          <a:xfrm>
            <a:off x="7304405" y="2007870"/>
            <a:ext cx="3933825" cy="1876425"/>
          </a:xfrm>
          <a:prstGeom prst="rect">
            <a:avLst/>
          </a:prstGeom>
          <a:noFill/>
          <a:ln w="9525">
            <a:noFill/>
          </a:ln>
        </p:spPr>
        <p:txBody>
          <a:bodyPr wrap="square" anchor="t" anchorCtr="0">
            <a:spAutoFit/>
          </a:bodyPr>
          <a:lstStyle/>
          <a:p>
            <a:pPr algn="ctr"/>
            <a:r>
              <a:rPr lang="en-US" altLang="zh-CN" sz="2900" b="1">
                <a:solidFill>
                  <a:schemeClr val="bg1"/>
                </a:solidFill>
                <a:latin typeface="Arial" panose="020B0604020202020204" pitchFamily="34" charset="0"/>
                <a:cs typeface="Arial" panose="020B0604020202020204" pitchFamily="34" charset="0"/>
              </a:rPr>
              <a:t> Phân tích và thu thập thông tin về phần mềm mà khách hàng yêu cầu</a:t>
            </a:r>
            <a:endPar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par>
                                <p:cTn id="15" presetID="4" presetClass="entr" presetSubtype="16" fill="hold" nodeType="withEffect">
                                  <p:stCondLst>
                                    <p:cond delay="0"/>
                                  </p:stCondLst>
                                  <p:childTnLst>
                                    <p:set>
                                      <p:cBhvr>
                                        <p:cTn id="16" dur="1000" fill="hold">
                                          <p:stCondLst>
                                            <p:cond delay="0"/>
                                          </p:stCondLst>
                                        </p:cTn>
                                        <p:tgtEl>
                                          <p:spTgt spid="7">
                                            <p:txEl>
                                              <p:pRg st="0" end="0"/>
                                            </p:txEl>
                                          </p:spTgt>
                                        </p:tgtEl>
                                        <p:attrNameLst>
                                          <p:attrName>style.visibility</p:attrName>
                                        </p:attrNameLst>
                                      </p:cBhvr>
                                      <p:to>
                                        <p:strVal val="visible"/>
                                      </p:to>
                                    </p:set>
                                    <p:animEffect transition="in" filter="box(in)">
                                      <p:cBhvr>
                                        <p:cTn id="1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2"/>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11626850" cy="829945"/>
          </a:xfrm>
          <a:prstGeom prst="rect">
            <a:avLst/>
          </a:prstGeom>
          <a:noFill/>
          <a:ln w="9525">
            <a:noFill/>
          </a:ln>
        </p:spPr>
        <p:txBody>
          <a:bodyPr wrap="square" anchor="t" anchorCtr="0">
            <a:spAutoFit/>
          </a:bodyPr>
          <a:lstStyle/>
          <a:p>
            <a:pPr algn="r"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2. PHÂN TÍCH YÊU CẦU CỦA KHÁCH HÀNG</a:t>
            </a:r>
          </a:p>
        </p:txBody>
      </p:sp>
      <p:sp>
        <p:nvSpPr>
          <p:cNvPr id="6149" name="矩形 19"/>
          <p:cNvSpPr/>
          <p:nvPr/>
        </p:nvSpPr>
        <p:spPr>
          <a:xfrm>
            <a:off x="5145405" y="5178425"/>
            <a:ext cx="6622415"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Sau khi tiếp nhận và lấy được yêu cầu của khách hàng. Bước tiếp sau là phân công nhiệm vụ </a:t>
            </a:r>
          </a:p>
        </p:txBody>
      </p:sp>
      <p:sp>
        <p:nvSpPr>
          <p:cNvPr id="6150" name="矩形 20"/>
          <p:cNvSpPr/>
          <p:nvPr/>
        </p:nvSpPr>
        <p:spPr>
          <a:xfrm>
            <a:off x="4976261" y="4930728"/>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5217"/>
            <a:ext cx="12192000" cy="6852647"/>
          </a:xfrm>
          <a:prstGeom prst="rect">
            <a:avLst/>
          </a:prstGeom>
        </p:spPr>
      </p:pic>
      <p:sp>
        <p:nvSpPr>
          <p:cNvPr id="24581" name="矩形 19"/>
          <p:cNvSpPr/>
          <p:nvPr/>
        </p:nvSpPr>
        <p:spPr>
          <a:xfrm>
            <a:off x="5622290" y="5238115"/>
            <a:ext cx="5777230" cy="1328420"/>
          </a:xfrm>
          <a:prstGeom prst="rect">
            <a:avLst/>
          </a:prstGeom>
          <a:noFill/>
          <a:ln w="9525">
            <a:noFill/>
          </a:ln>
        </p:spPr>
        <p:txBody>
          <a:bodyPr wrap="square" lIns="0" tIns="0" rIns="0" bIns="0" anchor="t" anchorCtr="0">
            <a:spAutoFit/>
          </a:bodyPr>
          <a:lstStyle/>
          <a:p>
            <a:pPr algn="dist" defTabSz="1216025">
              <a:lnSpc>
                <a:spcPct val="120000"/>
              </a:lnSpc>
              <a:spcBef>
                <a:spcPct val="20000"/>
              </a:spcBef>
            </a:pPr>
            <a:r>
              <a:rPr lang="en-US" altLang="zh-CN" dirty="0">
                <a:solidFill>
                  <a:srgbClr val="FFFFFF"/>
                </a:solidFill>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Xem xét năng lực và thời gian hoàn thành . Chúng ta tiến hành phân chia nhiệm vụ các thành viên. Ở đây ta phải xác định rõ những nhiệm vụ cần phải thực hiện để hoàn thành dự án và cả thời gian hoàn thành nhiệm vụ</a:t>
            </a:r>
            <a:r>
              <a:rPr lang="zh-CN" altLang="en-US" dirty="0">
                <a:solidFill>
                  <a:srgbClr val="FFFFFF"/>
                </a:solidFill>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a:t>
            </a:r>
            <a:endParaRPr lang="zh-CN" altLang="en-US"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24582" name="矩形 20"/>
          <p:cNvSpPr/>
          <p:nvPr/>
        </p:nvSpPr>
        <p:spPr>
          <a:xfrm>
            <a:off x="7626985" y="4292600"/>
            <a:ext cx="3517900" cy="664210"/>
          </a:xfrm>
          <a:prstGeom prst="rect">
            <a:avLst/>
          </a:prstGeom>
          <a:noFill/>
          <a:ln w="9525">
            <a:noFill/>
          </a:ln>
        </p:spPr>
        <p:txBody>
          <a:bodyPr wrap="square" lIns="0" tIns="0" rIns="0" bIns="0" anchor="t" anchorCtr="0">
            <a:spAutoFit/>
          </a:bodyPr>
          <a:lstStyle/>
          <a:p>
            <a:pPr algn="r" defTabSz="1216025">
              <a:lnSpc>
                <a:spcPct val="120000"/>
              </a:lnSpc>
              <a:spcBef>
                <a:spcPct val="20000"/>
              </a:spcBef>
            </a:pPr>
            <a:endParaRPr lang="en-US" altLang="zh-CN" sz="36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pic>
        <p:nvPicPr>
          <p:cNvPr id="2" name="Picture 1"/>
          <p:cNvPicPr>
            <a:picLocks noChangeAspect="1"/>
          </p:cNvPicPr>
          <p:nvPr/>
        </p:nvPicPr>
        <p:blipFill>
          <a:blip r:embed="rId4"/>
          <a:stretch>
            <a:fillRect/>
          </a:stretch>
        </p:blipFill>
        <p:spPr>
          <a:xfrm>
            <a:off x="374650" y="548640"/>
            <a:ext cx="7835900" cy="4334510"/>
          </a:xfrm>
          <a:prstGeom prst="rect">
            <a:avLst/>
          </a:prstGeom>
        </p:spPr>
      </p:pic>
      <p:sp>
        <p:nvSpPr>
          <p:cNvPr id="9" name="矩形 3"/>
          <p:cNvSpPr/>
          <p:nvPr/>
        </p:nvSpPr>
        <p:spPr>
          <a:xfrm>
            <a:off x="0" y="323056"/>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24581">
                                            <p:txEl>
                                              <p:pRg st="0" end="0"/>
                                            </p:txEl>
                                          </p:spTgt>
                                        </p:tgtEl>
                                        <p:attrNameLst>
                                          <p:attrName>style.visibility</p:attrName>
                                        </p:attrNameLst>
                                      </p:cBhvr>
                                      <p:to>
                                        <p:strVal val="visible"/>
                                      </p:to>
                                    </p:set>
                                    <p:anim calcmode="discrete" valueType="clr">
                                      <p:cBhvr override="childStyle">
                                        <p:cTn id="7" dur="80"/>
                                        <p:tgtEl>
                                          <p:spTgt spid="2458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458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4581">
                                            <p:txEl>
                                              <p:pRg st="0" end="0"/>
                                            </p:txEl>
                                          </p:spTgt>
                                        </p:tgtEl>
                                        <p:attrNameLst>
                                          <p:attrName>fill.type</p:attrName>
                                        </p:attrNameLst>
                                      </p:cBhvr>
                                      <p:to>
                                        <p:strVal val="solid"/>
                                      </p:to>
                                    </p:set>
                                  </p:childTnLst>
                                </p:cTn>
                              </p:par>
                              <p:par>
                                <p:cTn id="10" presetID="16" presetClass="emph" presetSubtype="0" fill="hold" grpId="0" nodeType="withEffect">
                                  <p:stCondLst>
                                    <p:cond delay="0"/>
                                  </p:stCondLst>
                                  <p:iterate type="lt">
                                    <p:tmPct val="4000"/>
                                  </p:iterate>
                                  <p:childTnLst>
                                    <p:set>
                                      <p:cBhvr override="childStyle">
                                        <p:cTn id="11" dur="500" fill="hold"/>
                                        <p:tgtEl>
                                          <p:spTgt spid="24582"/>
                                        </p:tgtEl>
                                        <p:attrNameLst>
                                          <p:attrName>style.color</p:attrName>
                                        </p:attrNameLst>
                                      </p:cBhvr>
                                      <p:to>
                                        <p:clrVal>
                                          <a:srgbClr val="71DD41"/>
                                        </p:clrVal>
                                      </p:to>
                                    </p:set>
                                    <p:set>
                                      <p:cBhvr>
                                        <p:cTn id="12" dur="500" fill="hold"/>
                                        <p:tgtEl>
                                          <p:spTgt spid="24582"/>
                                        </p:tgtEl>
                                        <p:attrNameLst>
                                          <p:attrName>fillcolor</p:attrName>
                                        </p:attrNameLst>
                                      </p:cBhvr>
                                      <p:to>
                                        <p:clrVal>
                                          <a:srgbClr val="71DD41"/>
                                        </p:clrVal>
                                      </p:to>
                                    </p:set>
                                    <p:set>
                                      <p:cBhvr>
                                        <p:cTn id="13" dur="500" fill="hold"/>
                                        <p:tgtEl>
                                          <p:spTgt spid="24582"/>
                                        </p:tgtEl>
                                        <p:attrNameLst>
                                          <p:attrName>fill.type</p:attrName>
                                        </p:attrNameLst>
                                      </p:cBhvr>
                                      <p:to>
                                        <p:strVal val="solid"/>
                                      </p:to>
                                    </p:set>
                                  </p:childTnLst>
                                </p:cTn>
                              </p:par>
                              <p:par>
                                <p:cTn id="14" presetID="16" presetClass="entr" presetSubtype="37" fill="hold" nodeType="withEffect">
                                  <p:stCondLst>
                                    <p:cond delay="0"/>
                                  </p:stCondLst>
                                  <p:childTnLst>
                                    <p:set>
                                      <p:cBhvr>
                                        <p:cTn id="15" dur="1000" fill="hold">
                                          <p:stCondLst>
                                            <p:cond delay="0"/>
                                          </p:stCondLst>
                                        </p:cTn>
                                        <p:tgtEl>
                                          <p:spTgt spid="2"/>
                                        </p:tgtEl>
                                        <p:attrNameLst>
                                          <p:attrName>style.visibility</p:attrName>
                                        </p:attrNameLst>
                                      </p:cBhvr>
                                      <p:to>
                                        <p:strVal val="visible"/>
                                      </p:to>
                                    </p:set>
                                    <p:animEffect transition="in" filter="barn(outVertical)">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57852" y="-43325"/>
            <a:ext cx="12249852" cy="6901325"/>
          </a:xfrm>
          <a:prstGeom prst="rect">
            <a:avLst/>
          </a:prstGeom>
        </p:spPr>
      </p:pic>
      <p:pic>
        <p:nvPicPr>
          <p:cNvPr id="2" name="Picture 1"/>
          <p:cNvPicPr>
            <a:picLocks noChangeAspect="1"/>
          </p:cNvPicPr>
          <p:nvPr/>
        </p:nvPicPr>
        <p:blipFill>
          <a:blip r:embed="rId3"/>
          <a:stretch>
            <a:fillRect/>
          </a:stretch>
        </p:blipFill>
        <p:spPr>
          <a:xfrm>
            <a:off x="720725" y="365125"/>
            <a:ext cx="4905375" cy="2705735"/>
          </a:xfrm>
          <a:prstGeom prst="rect">
            <a:avLst/>
          </a:prstGeom>
        </p:spPr>
      </p:pic>
      <p:pic>
        <p:nvPicPr>
          <p:cNvPr id="4" name="Content Placeholder 3"/>
          <p:cNvPicPr>
            <a:picLocks noGrp="1" noChangeAspect="1"/>
          </p:cNvPicPr>
          <p:nvPr>
            <p:ph idx="1"/>
          </p:nvPr>
        </p:nvPicPr>
        <p:blipFill>
          <a:blip r:embed="rId4"/>
          <a:stretch>
            <a:fillRect/>
          </a:stretch>
        </p:blipFill>
        <p:spPr>
          <a:xfrm>
            <a:off x="2682240" y="3695065"/>
            <a:ext cx="7063105" cy="2600325"/>
          </a:xfrm>
          <a:prstGeom prst="rect">
            <a:avLst/>
          </a:prstGeom>
        </p:spPr>
      </p:pic>
      <p:pic>
        <p:nvPicPr>
          <p:cNvPr id="6" name="Picture 5"/>
          <p:cNvPicPr>
            <a:picLocks noChangeAspect="1"/>
          </p:cNvPicPr>
          <p:nvPr/>
        </p:nvPicPr>
        <p:blipFill>
          <a:blip r:embed="rId5"/>
          <a:stretch>
            <a:fillRect/>
          </a:stretch>
        </p:blipFill>
        <p:spPr>
          <a:xfrm>
            <a:off x="6386195" y="365125"/>
            <a:ext cx="4789170" cy="2814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par>
                                <p:cTn id="11" presetID="22" presetClass="entr" presetSubtype="8" fill="hold" nodeType="withEffect">
                                  <p:stCondLst>
                                    <p:cond delay="0"/>
                                  </p:stCondLst>
                                  <p:childTnLst>
                                    <p:set>
                                      <p:cBhvr>
                                        <p:cTn id="12" dur="1000"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957</Words>
  <Application>Microsoft Office PowerPoint</Application>
  <PresentationFormat>Widescreen</PresentationFormat>
  <Paragraphs>94</Paragraphs>
  <Slides>31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 (Body)</vt:lpstr>
      <vt:lpstr>Arial Unicode MS</vt:lpstr>
      <vt:lpstr>Calibri</vt:lpstr>
      <vt:lpstr>Calibri Light</vt:lpstr>
      <vt:lpstr>Times New Roman</vt:lpstr>
      <vt:lpstr>Wingdings</vt:lpstr>
      <vt:lpstr>Office 主题</vt:lpstr>
      <vt:lpstr>PowerPoint Presentation</vt:lpstr>
      <vt:lpstr>PowerPoint Presentation</vt:lpstr>
      <vt:lpstr>CONTENT</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THIẾT LẬP CƠ SỞ DỮ LIỆU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huyen nguyen</cp:lastModifiedBy>
  <cp:revision>153</cp:revision>
  <dcterms:created xsi:type="dcterms:W3CDTF">2016-01-04T13:36:00Z</dcterms:created>
  <dcterms:modified xsi:type="dcterms:W3CDTF">2022-12-09T01:35:13Z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y fmtid="{D5CDD505-2E9C-101B-9397-08002B2CF9AE}" pid="3" name="ICV">
    <vt:lpwstr>4688F3BB3C3C46E5BA57685F8FFA6D39</vt:lpwstr>
  </property>
</Properties>
</file>